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1083;&#1086;&#1075;&#1080;&#1095;&#1077;&#1089;&#1082;&#1080;&#1077;%20&#1079;&#1072;&#1076;&#1072;&#1095;&#1080;.xl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3800" dirty="0" smtClean="0"/>
              <a:t>Задания 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42918"/>
          <a:ext cx="7929618" cy="5572161"/>
        </p:xfrm>
        <a:graphic>
          <a:graphicData uri="http://schemas.openxmlformats.org/drawingml/2006/table">
            <a:tbl>
              <a:tblPr/>
              <a:tblGrid>
                <a:gridCol w="661987"/>
                <a:gridCol w="671465"/>
                <a:gridCol w="671465"/>
                <a:gridCol w="816819"/>
                <a:gridCol w="1099625"/>
                <a:gridCol w="1769510"/>
                <a:gridCol w="2238747"/>
              </a:tblGrid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¬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BvC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BvC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¬ (¬B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v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C)</a:t>
                      </a:r>
                      <a:endParaRPr lang="ru-RU" sz="4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4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2"/>
          <a:ext cx="4286282" cy="3143268"/>
        </p:xfrm>
        <a:graphic>
          <a:graphicData uri="http://schemas.openxmlformats.org/drawingml/2006/table">
            <a:tbl>
              <a:tblPr/>
              <a:tblGrid>
                <a:gridCol w="354022"/>
                <a:gridCol w="359091"/>
                <a:gridCol w="359091"/>
                <a:gridCol w="456257"/>
                <a:gridCol w="481605"/>
                <a:gridCol w="391198"/>
                <a:gridCol w="742008"/>
                <a:gridCol w="1143010"/>
              </a:tblGrid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Av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¬A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¬B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v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¬C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1999" y="142852"/>
          <a:ext cx="4363097" cy="3214710"/>
        </p:xfrm>
        <a:graphic>
          <a:graphicData uri="http://schemas.openxmlformats.org/drawingml/2006/table">
            <a:tbl>
              <a:tblPr/>
              <a:tblGrid>
                <a:gridCol w="415864"/>
                <a:gridCol w="421819"/>
                <a:gridCol w="421819"/>
                <a:gridCol w="565734"/>
                <a:gridCol w="459534"/>
                <a:gridCol w="921054"/>
                <a:gridCol w="1157273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A^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¬B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¬C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3500442"/>
          <a:ext cx="4071965" cy="3143268"/>
        </p:xfrm>
        <a:graphic>
          <a:graphicData uri="http://schemas.openxmlformats.org/drawingml/2006/table">
            <a:tbl>
              <a:tblPr/>
              <a:tblGrid>
                <a:gridCol w="467183"/>
                <a:gridCol w="473873"/>
                <a:gridCol w="473873"/>
                <a:gridCol w="516243"/>
                <a:gridCol w="718058"/>
                <a:gridCol w="1422735"/>
              </a:tblGrid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A^B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¬C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00561" y="3500437"/>
          <a:ext cx="4426282" cy="3157551"/>
        </p:xfrm>
        <a:graphic>
          <a:graphicData uri="http://schemas.openxmlformats.org/drawingml/2006/table">
            <a:tbl>
              <a:tblPr/>
              <a:tblGrid>
                <a:gridCol w="471552"/>
                <a:gridCol w="478304"/>
                <a:gridCol w="478304"/>
                <a:gridCol w="641490"/>
                <a:gridCol w="1044391"/>
                <a:gridCol w="1312241"/>
              </a:tblGrid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A^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¬B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итоге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14546" y="4429132"/>
            <a:ext cx="4357718" cy="2143140"/>
          </a:xfrm>
        </p:spPr>
        <p:txBody>
          <a:bodyPr>
            <a:normAutofit/>
          </a:bodyPr>
          <a:lstStyle/>
          <a:p>
            <a:pPr marL="1433513" indent="0" algn="just">
              <a:buNone/>
            </a:pPr>
            <a:r>
              <a:rPr lang="ru-RU" sz="2800" dirty="0" smtClean="0"/>
              <a:t>1)  ¬A \/ ¬B \/ ¬C</a:t>
            </a:r>
          </a:p>
          <a:p>
            <a:pPr marL="1433513" indent="0" algn="just">
              <a:buNone/>
            </a:pPr>
            <a:r>
              <a:rPr lang="ru-RU" sz="2800" dirty="0" smtClean="0"/>
              <a:t>2)  A /\ ¬B /\ ¬C </a:t>
            </a:r>
          </a:p>
          <a:p>
            <a:pPr marL="1433513" indent="0" algn="just">
              <a:buNone/>
            </a:pPr>
            <a:r>
              <a:rPr lang="ru-RU" sz="2800" dirty="0" smtClean="0"/>
              <a:t>3)</a:t>
            </a:r>
          </a:p>
          <a:p>
            <a:pPr marL="1433513" indent="0" algn="just">
              <a:buNone/>
            </a:pPr>
            <a:r>
              <a:rPr lang="ru-RU" sz="2800" dirty="0" smtClean="0"/>
              <a:t>4)  A /\ ¬B /\ C</a:t>
            </a:r>
          </a:p>
          <a:p>
            <a:pPr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00108"/>
          <a:ext cx="4286281" cy="3136287"/>
        </p:xfrm>
        <a:graphic>
          <a:graphicData uri="http://schemas.openxmlformats.org/drawingml/2006/table">
            <a:tbl>
              <a:tblPr/>
              <a:tblGrid>
                <a:gridCol w="357831"/>
                <a:gridCol w="362954"/>
                <a:gridCol w="362954"/>
                <a:gridCol w="441524"/>
                <a:gridCol w="594392"/>
                <a:gridCol w="956492"/>
                <a:gridCol w="1210134"/>
              </a:tblGrid>
              <a:tr h="285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BvC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BvC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¬ (¬B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v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C)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6314" y="1000108"/>
          <a:ext cx="4071965" cy="3143268"/>
        </p:xfrm>
        <a:graphic>
          <a:graphicData uri="http://schemas.openxmlformats.org/drawingml/2006/table">
            <a:tbl>
              <a:tblPr/>
              <a:tblGrid>
                <a:gridCol w="467183"/>
                <a:gridCol w="473873"/>
                <a:gridCol w="473873"/>
                <a:gridCol w="516243"/>
                <a:gridCol w="718058"/>
                <a:gridCol w="1422735"/>
              </a:tblGrid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¬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A^B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^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¬C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2714612" y="5500702"/>
            <a:ext cx="3500462" cy="64294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176463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/\ B /\ ¬C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arenR" startAt="3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3571868" y="1000108"/>
            <a:ext cx="857256" cy="3286148"/>
          </a:xfrm>
          <a:prstGeom prst="arc">
            <a:avLst>
              <a:gd name="adj1" fmla="val 16200000"/>
              <a:gd name="adj2" fmla="val 157404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7715272" y="1000108"/>
            <a:ext cx="857256" cy="3286148"/>
          </a:xfrm>
          <a:prstGeom prst="arc">
            <a:avLst>
              <a:gd name="adj1" fmla="val 16200000"/>
              <a:gd name="adj2" fmla="val 157404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0715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Укажите, какое логическое выражение равносильно выражению  A  /\ ¬ (¬B \/ C)?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3286148"/>
          </a:xfrm>
        </p:spPr>
        <p:txBody>
          <a:bodyPr/>
          <a:lstStyle/>
          <a:p>
            <a:pPr marL="1433513" indent="0">
              <a:buNone/>
            </a:pPr>
            <a:r>
              <a:rPr lang="ru-RU" sz="4400" dirty="0" smtClean="0"/>
              <a:t>1)  ¬A \/ ¬B \/ ¬C</a:t>
            </a:r>
          </a:p>
          <a:p>
            <a:pPr marL="1433513" indent="0">
              <a:buNone/>
            </a:pPr>
            <a:r>
              <a:rPr lang="ru-RU" sz="4400" dirty="0" smtClean="0"/>
              <a:t>2)  A /\ ¬B /\ ¬C </a:t>
            </a:r>
          </a:p>
          <a:p>
            <a:pPr marL="1433513" indent="0">
              <a:buNone/>
            </a:pPr>
            <a:r>
              <a:rPr lang="ru-RU" sz="4400" dirty="0" smtClean="0"/>
              <a:t>3)  A /\ B /\ ¬C </a:t>
            </a:r>
          </a:p>
          <a:p>
            <a:pPr marL="1433513" indent="0">
              <a:buNone/>
            </a:pPr>
            <a:r>
              <a:rPr lang="ru-RU" sz="4400" dirty="0" smtClean="0"/>
              <a:t>4)  A /\ ¬B /\ C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57422" y="1643050"/>
            <a:ext cx="3857652" cy="8572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^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(B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C)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= A ^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B ^ C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40" y="2000240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71802" y="1928802"/>
            <a:ext cx="9286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15008" y="2000240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ru-RU" sz="2400" dirty="0" smtClean="0">
                <a:solidFill>
                  <a:srgbClr val="FF0000"/>
                </a:solidFill>
              </a:rPr>
              <a:t>9</a:t>
            </a:r>
            <a:r>
              <a:rPr lang="ru-RU" sz="2400" dirty="0" smtClean="0">
                <a:solidFill>
                  <a:schemeClr val="tx1"/>
                </a:solidFill>
              </a:rPr>
              <a:t>. Символом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  <a:r>
              <a:rPr lang="ru-RU" sz="2400" dirty="0" smtClean="0">
                <a:solidFill>
                  <a:schemeClr val="tx1"/>
                </a:solidFill>
              </a:rPr>
              <a:t> обозначено одно из указанных ниже логических выражений от трех аргументов: 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Y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Z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Дан фрагмент таблицы истинности выражения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715436" cy="1136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Какое выражение соответствует F?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sz="2000" dirty="0" smtClean="0"/>
              <a:t>1)  ¬X /\ ¬Y /\ ¬Z ;  </a:t>
            </a:r>
            <a:r>
              <a:rPr lang="ru-RU" sz="2000" dirty="0" smtClean="0"/>
              <a:t>    </a:t>
            </a:r>
            <a:r>
              <a:rPr lang="en-US" sz="2000" dirty="0" smtClean="0"/>
              <a:t> 2)  X /\ Y /\ Z;  </a:t>
            </a:r>
            <a:r>
              <a:rPr lang="ru-RU" sz="2000" dirty="0" smtClean="0"/>
              <a:t>  </a:t>
            </a:r>
            <a:r>
              <a:rPr lang="en-US" sz="2000" dirty="0" smtClean="0"/>
              <a:t>     3) X \/ Y \/ Z;         4)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929454" y="785794"/>
          <a:ext cx="1857389" cy="1500200"/>
        </p:xfrm>
        <a:graphic>
          <a:graphicData uri="http://schemas.openxmlformats.org/drawingml/2006/table">
            <a:tbl>
              <a:tblPr/>
              <a:tblGrid>
                <a:gridCol w="459413"/>
                <a:gridCol w="465992"/>
                <a:gridCol w="465992"/>
                <a:gridCol w="465992"/>
              </a:tblGrid>
              <a:tr h="37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X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Y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Z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F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2786058"/>
            <a:ext cx="2143140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1         0        0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3143248"/>
            <a:ext cx="2286016" cy="50006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^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^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0^1^1=0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00364" y="3143248"/>
            <a:ext cx="1643074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^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^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2786058"/>
            <a:ext cx="2143140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1       0     0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72066" y="2786058"/>
            <a:ext cx="1428760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1      0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0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215206" y="2786058"/>
            <a:ext cx="1928794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0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072066" y="3143248"/>
            <a:ext cx="1643074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noProof="0" dirty="0" smtClean="0"/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072066" y="3643314"/>
            <a:ext cx="1428760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0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072066" y="3857628"/>
            <a:ext cx="1643074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</a:t>
            </a:r>
            <a:r>
              <a:rPr lang="en-US" sz="2000" noProof="0" dirty="0" smtClean="0"/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857984" y="3071810"/>
            <a:ext cx="2286016" cy="50006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1=1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7358082" y="3643314"/>
            <a:ext cx="1428760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0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857984" y="3857628"/>
            <a:ext cx="2286016" cy="50006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¬0 </a:t>
            </a:r>
            <a:r>
              <a:rPr lang="en-US" sz="2000" dirty="0" smtClean="0"/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¬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1=1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7429520" y="4429132"/>
            <a:ext cx="1428760" cy="3571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857984" y="4714884"/>
            <a:ext cx="2286016" cy="42862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¬1 </a:t>
            </a:r>
            <a:r>
              <a:rPr lang="en-US" sz="2000" dirty="0" smtClean="0"/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¬1 v ¬1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0=0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14348" y="2428868"/>
            <a:ext cx="1785950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85786" y="2500306"/>
            <a:ext cx="1785950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57488" y="2428868"/>
            <a:ext cx="1785950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57752" y="2428868"/>
            <a:ext cx="1785950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786050" y="2500306"/>
            <a:ext cx="1785950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857752" y="2500306"/>
            <a:ext cx="1785950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215206" y="2500306"/>
            <a:ext cx="157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¬X \/ ¬Y \/ ¬Z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8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A10</a:t>
            </a:r>
            <a:r>
              <a:rPr lang="ru-RU" sz="2000" dirty="0" smtClean="0">
                <a:solidFill>
                  <a:schemeClr val="tx1"/>
                </a:solidFill>
              </a:rPr>
              <a:t> . Между четырьмя местными аэропортами: ОКТЯБРЬ, БЕРЕГ, КРАСНЫЙ и СОСНОВО,  ежедневно  выполняются  авиарейсы.  Приведён  фрагмент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расписания перелётов между ними: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29264"/>
            <a:ext cx="8858312" cy="12144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Путешественник  оказался  в  аэропорту  ОКТЯБРЬ  в  полночь (0:00).  Определите  самое  раннее  время,  когда  он  может  попасть  в  аэропорт СОСНОВО.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1)  15:40  2)  16:35  3) 17:15  4)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844" t="31875" r="23828" b="23125"/>
          <a:stretch>
            <a:fillRect/>
          </a:stretch>
        </p:blipFill>
        <p:spPr bwMode="auto">
          <a:xfrm>
            <a:off x="1928794" y="1071546"/>
            <a:ext cx="5643602" cy="43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Скругленная соединительная линия 5"/>
          <p:cNvCxnSpPr/>
          <p:nvPr/>
        </p:nvCxnSpPr>
        <p:spPr>
          <a:xfrm>
            <a:off x="3000364" y="2571744"/>
            <a:ext cx="714380" cy="15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>
            <a:off x="3000364" y="2214554"/>
            <a:ext cx="714380" cy="15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3240" y="2000240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>
            <a:off x="3071802" y="3786190"/>
            <a:ext cx="714380" cy="15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Кольцо 16"/>
          <p:cNvSpPr/>
          <p:nvPr/>
        </p:nvSpPr>
        <p:spPr>
          <a:xfrm>
            <a:off x="6357950" y="2571744"/>
            <a:ext cx="785818" cy="285752"/>
          </a:xfrm>
          <a:prstGeom prst="donut">
            <a:avLst>
              <a:gd name="adj" fmla="val 58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5072066" y="3643314"/>
            <a:ext cx="785818" cy="285752"/>
          </a:xfrm>
          <a:prstGeom prst="donut">
            <a:avLst>
              <a:gd name="adj" fmla="val 58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143240" y="3571876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43240" y="2428868"/>
            <a:ext cx="42862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>
            <a:off x="3143240" y="4143380"/>
            <a:ext cx="714380" cy="15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Кольцо 23"/>
          <p:cNvSpPr/>
          <p:nvPr/>
        </p:nvSpPr>
        <p:spPr>
          <a:xfrm>
            <a:off x="6429388" y="4000504"/>
            <a:ext cx="785818" cy="285752"/>
          </a:xfrm>
          <a:prstGeom prst="donut">
            <a:avLst>
              <a:gd name="adj" fmla="val 58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6215082"/>
            <a:ext cx="743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17:25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A11.</a:t>
            </a:r>
            <a:r>
              <a:rPr lang="ru-RU" sz="2000" dirty="0" smtClean="0">
                <a:solidFill>
                  <a:schemeClr val="tx1"/>
                </a:solidFill>
              </a:rPr>
              <a:t> Для  кодирования  букв  А,  Б,  В,  Г  решили  использовать  двухразрядные последовательные  двоичные  числа (от 00  до 11,  соответственно).  Если таким  способом  закодировать  последовательность  символов  БАВГ  и записать результат шестнадцатеричным кодом, то получится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736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1)              2)  411  </a:t>
            </a:r>
            <a:r>
              <a:rPr lang="ru-RU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>3) BACD  </a:t>
            </a:r>
            <a:r>
              <a:rPr lang="ru-RU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4)  1023 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85993"/>
            <a:ext cx="1357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A = 00</a:t>
            </a:r>
            <a:endParaRPr lang="ru-RU" sz="3600" dirty="0" smtClean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Б</a:t>
            </a:r>
            <a:r>
              <a:rPr lang="en-US" sz="3600" dirty="0" smtClean="0">
                <a:latin typeface="+mj-lt"/>
              </a:rPr>
              <a:t> = 01</a:t>
            </a:r>
            <a:endParaRPr lang="ru-RU" sz="3600" dirty="0" smtClean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В</a:t>
            </a:r>
            <a:r>
              <a:rPr lang="en-US" sz="3600" dirty="0" smtClean="0">
                <a:latin typeface="+mj-lt"/>
              </a:rPr>
              <a:t> = 10</a:t>
            </a:r>
            <a:endParaRPr lang="ru-RU" sz="3600" dirty="0" smtClean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Г = 11</a:t>
            </a:r>
            <a:endParaRPr lang="en-US" sz="3600" dirty="0" smtClean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35743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Б</a:t>
            </a:r>
            <a:r>
              <a:rPr lang="en-US" sz="3600" dirty="0" smtClean="0">
                <a:latin typeface="+mj-lt"/>
              </a:rPr>
              <a:t>A</a:t>
            </a:r>
            <a:r>
              <a:rPr lang="ru-RU" sz="3600" dirty="0" smtClean="0">
                <a:latin typeface="+mj-lt"/>
              </a:rPr>
              <a:t>ВГ</a:t>
            </a:r>
            <a:r>
              <a:rPr lang="en-US" sz="3600" dirty="0" smtClean="0">
                <a:latin typeface="+mj-lt"/>
              </a:rPr>
              <a:t> = 010010</a:t>
            </a:r>
            <a:r>
              <a:rPr lang="ru-RU" sz="3600" dirty="0" smtClean="0">
                <a:latin typeface="+mj-lt"/>
              </a:rPr>
              <a:t>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64331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010010</a:t>
            </a:r>
            <a:r>
              <a:rPr lang="ru-RU" sz="3600" dirty="0" smtClean="0">
                <a:latin typeface="+mj-lt"/>
              </a:rPr>
              <a:t>11</a:t>
            </a:r>
            <a:r>
              <a:rPr lang="ru-RU" sz="3600" baseline="-25000" dirty="0" smtClean="0">
                <a:latin typeface="+mj-lt"/>
              </a:rPr>
              <a:t>2</a:t>
            </a:r>
            <a:r>
              <a:rPr lang="ru-RU" sz="3600" dirty="0" smtClean="0">
                <a:latin typeface="+mj-lt"/>
              </a:rPr>
              <a:t>=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3821901" y="3964785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72132" y="3643314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4B</a:t>
            </a:r>
            <a:r>
              <a:rPr lang="en-US" sz="3600" baseline="-25000" dirty="0" smtClean="0">
                <a:latin typeface="+mj-lt"/>
              </a:rPr>
              <a:t>16</a:t>
            </a:r>
            <a:endParaRPr lang="ru-RU" sz="3600" dirty="0" smtClean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1428736"/>
            <a:ext cx="44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4B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26432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A12.</a:t>
            </a:r>
            <a:r>
              <a:rPr lang="ru-RU" sz="2000" dirty="0" smtClean="0">
                <a:solidFill>
                  <a:schemeClr val="tx1"/>
                </a:solidFill>
              </a:rPr>
              <a:t> Цепочка из трех бусин, помеченных латинскими буквами, формируется по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следующему правилу. В конце цепочки стоит одна из бусин A, B, C. На первом месте – одна из бусин B, D, C, которой нет на третьем месте. В середине – одна из бусин А, C, E, B, не стоящая на первом месте. Какая из перечисленных цепочек создана по этому правилу?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1)</a:t>
            </a: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</a:t>
            </a:r>
            <a:r>
              <a:rPr lang="en-US" sz="2000" dirty="0" smtClean="0">
                <a:solidFill>
                  <a:schemeClr val="tx1"/>
                </a:solidFill>
              </a:rPr>
              <a:t>2) EAC       3) BCD       4)BCB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2976" y="3357562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24004" y="3357562"/>
            <a:ext cx="4191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85984" y="3357562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27802" y="4571214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999306" y="4571214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42976" y="3643314"/>
            <a:ext cx="5000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В</a:t>
            </a:r>
            <a:r>
              <a:rPr lang="en-US" sz="3200" dirty="0" smtClean="0">
                <a:latin typeface="+mj-lt"/>
              </a:rPr>
              <a:t> </a:t>
            </a:r>
            <a:endParaRPr lang="ru-RU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D</a:t>
            </a:r>
          </a:p>
          <a:p>
            <a:pPr algn="ctr"/>
            <a:r>
              <a:rPr lang="en-US" sz="3200" dirty="0" smtClean="0">
                <a:latin typeface="+mj-lt"/>
              </a:rPr>
              <a:t>C</a:t>
            </a:r>
            <a:r>
              <a:rPr lang="ru-RU" sz="3200" dirty="0" smtClean="0">
                <a:latin typeface="+mj-lt"/>
              </a:rPr>
              <a:t> </a:t>
            </a:r>
            <a:endParaRPr lang="en-US" sz="3200" dirty="0" smtClean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643314"/>
            <a:ext cx="49054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</a:t>
            </a:r>
          </a:p>
          <a:p>
            <a:pPr algn="ctr"/>
            <a:r>
              <a:rPr lang="en-US" sz="3200" dirty="0" smtClean="0">
                <a:latin typeface="+mj-lt"/>
              </a:rPr>
              <a:t>C</a:t>
            </a:r>
          </a:p>
          <a:p>
            <a:pPr algn="ctr"/>
            <a:r>
              <a:rPr lang="en-US" sz="3200" dirty="0" smtClean="0">
                <a:latin typeface="+mj-lt"/>
              </a:rPr>
              <a:t>E</a:t>
            </a:r>
          </a:p>
          <a:p>
            <a:pPr algn="ctr"/>
            <a:r>
              <a:rPr lang="ru-RU" sz="3200" dirty="0" smtClean="0">
                <a:latin typeface="+mj-lt"/>
              </a:rPr>
              <a:t>В</a:t>
            </a:r>
            <a:r>
              <a:rPr lang="en-US" sz="3200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 </a:t>
            </a:r>
            <a:endParaRPr lang="en-US" sz="3200" dirty="0" smtClean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3654043"/>
            <a:ext cx="5000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</a:t>
            </a:r>
          </a:p>
          <a:p>
            <a:pPr algn="ctr"/>
            <a:r>
              <a:rPr lang="ru-RU" sz="3200" dirty="0" smtClean="0">
                <a:latin typeface="+mj-lt"/>
              </a:rPr>
              <a:t>В</a:t>
            </a:r>
            <a:r>
              <a:rPr lang="en-US" sz="3200" dirty="0" smtClean="0">
                <a:latin typeface="+mj-lt"/>
              </a:rPr>
              <a:t> </a:t>
            </a:r>
          </a:p>
          <a:p>
            <a:pPr algn="ctr"/>
            <a:r>
              <a:rPr lang="en-US" sz="3200" dirty="0" smtClean="0">
                <a:latin typeface="+mj-lt"/>
              </a:rPr>
              <a:t>C</a:t>
            </a:r>
            <a:r>
              <a:rPr lang="ru-RU" sz="3200" dirty="0" smtClean="0">
                <a:latin typeface="+mj-lt"/>
              </a:rPr>
              <a:t> </a:t>
            </a:r>
            <a:endParaRPr lang="en-US" sz="3200" dirty="0" smtClean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2928934"/>
            <a:ext cx="25003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CBB     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2) EAC </a:t>
            </a:r>
          </a:p>
          <a:p>
            <a:pPr marL="342900" indent="-342900"/>
            <a:r>
              <a:rPr lang="en-US" sz="2800" dirty="0" smtClean="0"/>
              <a:t>    </a:t>
            </a:r>
          </a:p>
          <a:p>
            <a:pPr marL="342900" indent="-342900"/>
            <a:r>
              <a:rPr lang="en-US" sz="2800" dirty="0" smtClean="0"/>
              <a:t>3) BCD</a:t>
            </a:r>
          </a:p>
          <a:p>
            <a:pPr marL="342900" indent="-342900"/>
            <a:r>
              <a:rPr lang="en-US" sz="2800" dirty="0" smtClean="0"/>
              <a:t>       </a:t>
            </a:r>
          </a:p>
          <a:p>
            <a:pPr marL="342900" indent="-342900"/>
            <a:r>
              <a:rPr lang="en-US" sz="2800" dirty="0" smtClean="0"/>
              <a:t>4) BCB</a:t>
            </a:r>
            <a:endParaRPr lang="ru-RU" sz="2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6248" y="4071942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Кольцо 18"/>
          <p:cNvSpPr/>
          <p:nvPr/>
        </p:nvSpPr>
        <p:spPr>
          <a:xfrm>
            <a:off x="4214810" y="2786058"/>
            <a:ext cx="1500198" cy="785818"/>
          </a:xfrm>
          <a:prstGeom prst="donut">
            <a:avLst>
              <a:gd name="adj" fmla="val 92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357686" y="4929198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14810" y="5786454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5857884" y="5357826"/>
            <a:ext cx="2714644" cy="107157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Т.к. 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первом месте – одна из бусин B, D, C, которой нет на третьем месте.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2214554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CBB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1" grpId="0"/>
      <p:bldP spid="12" grpId="0"/>
      <p:bldP spid="13" grpId="0"/>
      <p:bldP spid="19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85828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A13.  </a:t>
            </a:r>
            <a:r>
              <a:rPr lang="ru-RU" sz="1800" dirty="0" smtClean="0">
                <a:solidFill>
                  <a:schemeClr val="tx1"/>
                </a:solidFill>
              </a:rPr>
              <a:t>Для групповых операций с файлами используются маски имен файлов. Маска  представляет  собой  последовательность  букв,  цифр  и  прочих  допустимых  в  именах  файлов  символов,  в  которых  также  могут встречаться следующие символы: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Символ «?» (вопросительный  знак)  означает  ровно  один  произвольный символ.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Символ «*» (звездочка)  означает  любую  последовательность  символов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произвольной  длины,  в  том  числе «*»  может  задавать  и  пустую последовательность.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Определите, какое из указанных имен файлов удовлетворяет маске:  ?</a:t>
            </a:r>
            <a:r>
              <a:rPr lang="ru-RU" sz="1800" dirty="0" err="1" smtClean="0">
                <a:solidFill>
                  <a:schemeClr val="tx1"/>
                </a:solidFill>
              </a:rPr>
              <a:t>hel</a:t>
            </a:r>
            <a:r>
              <a:rPr lang="ru-RU" sz="1800" dirty="0" smtClean="0">
                <a:solidFill>
                  <a:schemeClr val="tx1"/>
                </a:solidFill>
              </a:rPr>
              <a:t>*</a:t>
            </a:r>
            <a:r>
              <a:rPr lang="ru-RU" sz="1800" dirty="0" err="1" smtClean="0">
                <a:solidFill>
                  <a:schemeClr val="tx1"/>
                </a:solidFill>
              </a:rPr>
              <a:t>lo.c</a:t>
            </a:r>
            <a:r>
              <a:rPr lang="ru-RU" sz="1800" dirty="0" smtClean="0">
                <a:solidFill>
                  <a:schemeClr val="tx1"/>
                </a:solidFill>
              </a:rPr>
              <a:t>?*.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500306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1)  </a:t>
            </a:r>
            <a:r>
              <a:rPr lang="en-US" dirty="0" err="1" smtClean="0"/>
              <a:t>hello.c</a:t>
            </a:r>
            <a:r>
              <a:rPr lang="en-US" dirty="0" smtClean="0"/>
              <a:t>  2)  hello.cpp  3)</a:t>
            </a:r>
            <a:r>
              <a:rPr lang="ru-RU" dirty="0" smtClean="0"/>
              <a:t>                        </a:t>
            </a:r>
            <a:r>
              <a:rPr lang="en-US" dirty="0" smtClean="0"/>
              <a:t>4)  </a:t>
            </a:r>
            <a:r>
              <a:rPr lang="en-US" dirty="0" err="1" smtClean="0"/>
              <a:t>hhelolo.c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214686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1)  </a:t>
            </a:r>
            <a:r>
              <a:rPr lang="en-US" sz="2800" dirty="0" err="1" smtClean="0"/>
              <a:t>hello.c</a:t>
            </a:r>
            <a:r>
              <a:rPr lang="en-US" sz="2800" dirty="0" smtClean="0"/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2) hello.cpp  </a:t>
            </a:r>
            <a:endParaRPr lang="ru-RU" sz="2800" dirty="0" smtClean="0"/>
          </a:p>
          <a:p>
            <a:r>
              <a:rPr lang="en-US" sz="2800" dirty="0" smtClean="0"/>
              <a:t>3) hhelolo.cpp  </a:t>
            </a:r>
            <a:endParaRPr lang="ru-RU" sz="2800" dirty="0" smtClean="0"/>
          </a:p>
          <a:p>
            <a:r>
              <a:rPr lang="en-US" sz="2800" dirty="0" smtClean="0"/>
              <a:t>4) </a:t>
            </a:r>
            <a:r>
              <a:rPr lang="en-US" sz="2800" dirty="0" err="1" smtClean="0"/>
              <a:t>hhelolo.c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07194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?</a:t>
            </a:r>
            <a:r>
              <a:rPr lang="en-US" sz="2800" dirty="0" err="1" smtClean="0"/>
              <a:t>hel</a:t>
            </a:r>
            <a:r>
              <a:rPr lang="ru-RU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err="1" smtClean="0"/>
              <a:t>lo.c</a:t>
            </a:r>
            <a:r>
              <a:rPr lang="ru-RU" sz="2800" dirty="0" smtClean="0">
                <a:solidFill>
                  <a:srgbClr val="FF0000"/>
                </a:solidFill>
              </a:rPr>
              <a:t>?*</a:t>
            </a:r>
            <a:r>
              <a:rPr lang="en-US" sz="2800" dirty="0" smtClean="0"/>
              <a:t>  </a:t>
            </a:r>
            <a:endParaRPr lang="ru-RU" sz="2800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71604" y="3498850"/>
            <a:ext cx="250033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57686" y="4500570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?</a:t>
            </a:r>
            <a:r>
              <a:rPr lang="en-US" sz="2800" dirty="0" err="1" smtClean="0"/>
              <a:t>hel</a:t>
            </a:r>
            <a:r>
              <a:rPr lang="ru-RU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err="1" smtClean="0"/>
              <a:t>lo.c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14480" y="3929066"/>
            <a:ext cx="250033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14480" y="4786322"/>
            <a:ext cx="250033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286248" y="2500306"/>
            <a:ext cx="1356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hhelolo.cpp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429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А14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Результаты тестирования представлены в таблице: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3143248"/>
            <a:ext cx="8858312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Сколько записей в ней удовлетворяют условию  «</a:t>
            </a:r>
            <a:r>
              <a:rPr lang="ru-RU" sz="1800" dirty="0" err="1" smtClean="0"/>
              <a:t>Пол=’ж</a:t>
            </a:r>
            <a:r>
              <a:rPr lang="ru-RU" sz="1800" dirty="0" smtClean="0"/>
              <a:t>’ ИЛИ Химия&gt;Биология»? 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1)         2)  2          3) 3          4)  4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7143800" cy="22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4429132"/>
            <a:ext cx="8786874" cy="57150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Пол=’ж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– </a:t>
            </a:r>
            <a:r>
              <a:rPr lang="ru-RU" sz="2600" noProof="0" dirty="0" smtClean="0">
                <a:solidFill>
                  <a:schemeClr val="accent1">
                    <a:lumMod val="75000"/>
                  </a:schemeClr>
                </a:solidFill>
              </a:rPr>
              <a:t>Аганян, Роднина, </a:t>
            </a:r>
            <a:r>
              <a:rPr lang="ru-RU" sz="2600" noProof="0" dirty="0" err="1" smtClean="0">
                <a:solidFill>
                  <a:schemeClr val="accent1">
                    <a:lumMod val="75000"/>
                  </a:schemeClr>
                </a:solidFill>
              </a:rPr>
              <a:t>Сергеенко</a:t>
            </a:r>
            <a:r>
              <a:rPr lang="ru-RU" sz="2600" noProof="0" dirty="0" smtClean="0">
                <a:solidFill>
                  <a:schemeClr val="accent1">
                    <a:lumMod val="75000"/>
                  </a:schemeClr>
                </a:solidFill>
              </a:rPr>
              <a:t>, Черепанова, т.е. 4 записи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28728" y="4929198"/>
            <a:ext cx="1928826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85786" y="1357298"/>
            <a:ext cx="357222" cy="35719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85786" y="2143116"/>
            <a:ext cx="357222" cy="34766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85786" y="2428868"/>
            <a:ext cx="357222" cy="35719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85786" y="2714620"/>
            <a:ext cx="357222" cy="35719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64357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«Химия&gt;Биология» - Воронин,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Сергеенко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Черепанова, т.е. 3 записи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7158" y="1643050"/>
            <a:ext cx="357222" cy="35719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85720" y="2428868"/>
            <a:ext cx="357222" cy="35719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85720" y="2714620"/>
            <a:ext cx="357222" cy="35719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42910" y="4929198"/>
            <a:ext cx="642942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т.к.</a:t>
            </a:r>
          </a:p>
        </p:txBody>
      </p:sp>
      <p:sp>
        <p:nvSpPr>
          <p:cNvPr id="17" name="Кольцо 16"/>
          <p:cNvSpPr/>
          <p:nvPr/>
        </p:nvSpPr>
        <p:spPr>
          <a:xfrm>
            <a:off x="1071538" y="1428736"/>
            <a:ext cx="1357322" cy="285752"/>
          </a:xfrm>
          <a:prstGeom prst="donut">
            <a:avLst>
              <a:gd name="adj" fmla="val 55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1071538" y="1714488"/>
            <a:ext cx="1357322" cy="285752"/>
          </a:xfrm>
          <a:prstGeom prst="donut">
            <a:avLst>
              <a:gd name="adj" fmla="val 55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1071538" y="2214554"/>
            <a:ext cx="1357322" cy="285752"/>
          </a:xfrm>
          <a:prstGeom prst="donut">
            <a:avLst>
              <a:gd name="adj" fmla="val 55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142976" y="2500306"/>
            <a:ext cx="1357322" cy="285752"/>
          </a:xfrm>
          <a:prstGeom prst="donut">
            <a:avLst>
              <a:gd name="adj" fmla="val 55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1142976" y="2786058"/>
            <a:ext cx="1357322" cy="285752"/>
          </a:xfrm>
          <a:prstGeom prst="donut">
            <a:avLst>
              <a:gd name="adj" fmla="val 55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385762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Автоматическое  устройство  осуществило  перекодировку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информационного  сообщения  на  русском  языке,  первоначально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записанного в 16-битном коде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Unicode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8-битную кодировку КОИ-8. При этом информационное сообщение уменьшилось на 480 бит. Какова длина сообщения в символах?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1)  30  2)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ru-RU" sz="2000" dirty="0" smtClean="0"/>
              <a:t>3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120  4)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Дано </a:t>
            </a:r>
            <a:r>
              <a:rPr lang="ru-RU" dirty="0" err="1" smtClean="0"/>
              <a:t>Unicode</a:t>
            </a:r>
            <a:r>
              <a:rPr lang="en-US" dirty="0" smtClean="0"/>
              <a:t> </a:t>
            </a:r>
            <a:r>
              <a:rPr lang="ru-RU" dirty="0" smtClean="0"/>
              <a:t>и КОИ-8</a:t>
            </a:r>
          </a:p>
          <a:p>
            <a:r>
              <a:rPr lang="en-US" dirty="0" err="1" smtClean="0"/>
              <a:t>i</a:t>
            </a:r>
            <a:r>
              <a:rPr lang="ru-RU" baseline="-25000" dirty="0" smtClean="0"/>
              <a:t>1</a:t>
            </a:r>
            <a:r>
              <a:rPr lang="ru-RU" dirty="0" smtClean="0"/>
              <a:t>=16 бит (информационный объём одного символа в системе </a:t>
            </a:r>
            <a:r>
              <a:rPr lang="ru-RU" dirty="0" err="1" smtClean="0"/>
              <a:t>Unicode</a:t>
            </a:r>
            <a:r>
              <a:rPr lang="ru-RU" dirty="0" smtClean="0"/>
              <a:t>)</a:t>
            </a:r>
          </a:p>
          <a:p>
            <a:r>
              <a:rPr lang="en-US" dirty="0" err="1" smtClean="0"/>
              <a:t>i</a:t>
            </a:r>
            <a:r>
              <a:rPr lang="ru-RU" baseline="-25000" dirty="0" smtClean="0"/>
              <a:t>2</a:t>
            </a:r>
            <a:r>
              <a:rPr lang="ru-RU" dirty="0" smtClean="0"/>
              <a:t>= 8 бит (информационный объём одного символа в системе КОИ-8)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0043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Информацию с одним и тем же числом символом перекодировали в разных системах, значит количество символов: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143380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k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=</a:t>
            </a:r>
            <a:r>
              <a:rPr lang="en-US" sz="2400" dirty="0" smtClean="0"/>
              <a:t>k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=</a:t>
            </a:r>
            <a:r>
              <a:rPr lang="en-US" sz="2400" dirty="0" smtClean="0"/>
              <a:t>k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643446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Информационное сообщение можно вычислить: </a:t>
            </a:r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857884" y="4643446"/>
            <a:ext cx="107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596" y="5072074"/>
            <a:ext cx="2857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условию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I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=480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072074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тогда</a:t>
            </a:r>
            <a:r>
              <a:rPr lang="en-US" sz="2000" dirty="0" smtClean="0"/>
              <a:t> (k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*i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)-(k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*i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)=480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2285992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480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228599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357826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(k*16)-(k*8)=480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715016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8*k=480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6072206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k=60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146" grpId="0"/>
      <p:bldP spid="6147" grpId="0"/>
      <p:bldP spid="10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A16. </a:t>
            </a:r>
            <a:r>
              <a:rPr lang="ru-RU" sz="2000" dirty="0" smtClean="0">
                <a:solidFill>
                  <a:schemeClr val="tx1"/>
                </a:solidFill>
              </a:rPr>
              <a:t>В электронной таблице значение формулы =СУММ(B1:B2) равно 5.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Чему равно  значение  ячейки B3,  если  значение  формулы СРЗНАЧ(B1:B3)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равно 3?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1)  8  2)  2  3) 3  4)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71942"/>
            <a:ext cx="864396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Сумма В1 и В2 равно 5 (например 2+3). </a:t>
            </a:r>
          </a:p>
          <a:p>
            <a:pPr>
              <a:buNone/>
            </a:pPr>
            <a:r>
              <a:rPr lang="ru-RU" sz="2000" dirty="0" smtClean="0"/>
              <a:t>Среднее значение В1, В2 и В3 равно 3, следовательно, сумма В1,В2 и В3 должно равняться 9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Если Ср.знач. = 3, а В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+В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=5, то: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3125" b="50312"/>
          <a:stretch>
            <a:fillRect/>
          </a:stretch>
        </p:blipFill>
        <p:spPr bwMode="auto">
          <a:xfrm>
            <a:off x="3500430" y="1000108"/>
            <a:ext cx="4286280" cy="283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5665" t="46875" r="27929" b="46562"/>
          <a:stretch>
            <a:fillRect/>
          </a:stretch>
        </p:blipFill>
        <p:spPr bwMode="auto">
          <a:xfrm>
            <a:off x="3214678" y="4929198"/>
            <a:ext cx="2000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5898" t="59375" r="24805" b="35000"/>
          <a:stretch>
            <a:fillRect/>
          </a:stretch>
        </p:blipFill>
        <p:spPr bwMode="auto">
          <a:xfrm>
            <a:off x="4071933" y="5572140"/>
            <a:ext cx="476253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80000" y="1242000"/>
            <a:ext cx="4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4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A17.</a:t>
            </a:r>
            <a:r>
              <a:rPr lang="ru-RU" sz="2400" dirty="0" smtClean="0">
                <a:solidFill>
                  <a:schemeClr val="tx1"/>
                </a:solidFill>
              </a:rPr>
              <a:t> На диаграмме показано количество призеров олимпиады по информатике (И), математике (М), физике (Ф)  в трех городах России.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929066"/>
            <a:ext cx="8572560" cy="9286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Какая из диаграмм  правильно отражает соотношение общего числа призеров по каждому предмету для всех городов вместе?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4152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786322"/>
            <a:ext cx="6076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математики (М):  </a:t>
            </a:r>
          </a:p>
          <a:p>
            <a:pPr>
              <a:buNone/>
            </a:pPr>
            <a:r>
              <a:rPr lang="ru-RU" dirty="0" smtClean="0"/>
              <a:t> Для физики (Ф): </a:t>
            </a:r>
          </a:p>
          <a:p>
            <a:pPr>
              <a:buNone/>
            </a:pPr>
            <a:r>
              <a:rPr lang="ru-RU" dirty="0" smtClean="0"/>
              <a:t> Для информатики (И):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2300" dirty="0" smtClean="0"/>
              <a:t>Для всех предметов: </a:t>
            </a:r>
            <a:r>
              <a:rPr lang="ru-RU" sz="2300" dirty="0" smtClean="0">
                <a:latin typeface="+mj-lt"/>
              </a:rPr>
              <a:t>173,3+126,7+100=400</a:t>
            </a:r>
            <a:r>
              <a:rPr lang="ru-RU" sz="2300" dirty="0" smtClean="0"/>
              <a:t> и это соответствует </a:t>
            </a:r>
            <a:r>
              <a:rPr lang="ru-RU" sz="2300" dirty="0" smtClean="0">
                <a:latin typeface="+mj-lt"/>
              </a:rPr>
              <a:t>100%.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Следовательно, для М </a:t>
            </a:r>
            <a:r>
              <a:rPr lang="ru-RU" dirty="0" smtClean="0">
                <a:latin typeface="+mj-lt"/>
              </a:rPr>
              <a:t>173,3 – </a:t>
            </a:r>
            <a:r>
              <a:rPr lang="ru-RU" dirty="0" err="1" smtClean="0">
                <a:latin typeface="+mj-lt"/>
              </a:rPr>
              <a:t>х</a:t>
            </a:r>
            <a:r>
              <a:rPr lang="ru-RU" dirty="0" smtClean="0">
                <a:latin typeface="+mj-lt"/>
              </a:rPr>
              <a:t> %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400 – 100%   </a:t>
            </a:r>
            <a:r>
              <a:rPr lang="ru-RU" dirty="0" smtClean="0"/>
              <a:t>   →    </a:t>
            </a:r>
          </a:p>
          <a:p>
            <a:pPr>
              <a:buNone/>
            </a:pPr>
            <a:r>
              <a:rPr lang="ru-RU" dirty="0" smtClean="0"/>
              <a:t>Следовательно, для Ф </a:t>
            </a:r>
            <a:r>
              <a:rPr lang="ru-RU" dirty="0" smtClean="0">
                <a:latin typeface="+mj-lt"/>
              </a:rPr>
              <a:t>126,7 – </a:t>
            </a:r>
            <a:r>
              <a:rPr lang="ru-RU" dirty="0" err="1" smtClean="0">
                <a:latin typeface="+mj-lt"/>
              </a:rPr>
              <a:t>х</a:t>
            </a:r>
            <a:r>
              <a:rPr lang="ru-RU" dirty="0" smtClean="0">
                <a:latin typeface="+mj-lt"/>
              </a:rPr>
              <a:t> %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400 – 100%      </a:t>
            </a:r>
            <a:r>
              <a:rPr lang="ru-RU" dirty="0" smtClean="0"/>
              <a:t>→    </a:t>
            </a:r>
          </a:p>
          <a:p>
            <a:pPr>
              <a:buNone/>
            </a:pPr>
            <a:r>
              <a:rPr lang="ru-RU" dirty="0" smtClean="0"/>
              <a:t>Следовательно, для И  </a:t>
            </a:r>
            <a:r>
              <a:rPr lang="ru-RU" dirty="0" smtClean="0">
                <a:latin typeface="+mj-lt"/>
              </a:rPr>
              <a:t>100 – </a:t>
            </a:r>
            <a:r>
              <a:rPr lang="ru-RU" dirty="0" err="1" smtClean="0">
                <a:latin typeface="+mj-lt"/>
              </a:rPr>
              <a:t>х</a:t>
            </a:r>
            <a:r>
              <a:rPr lang="ru-RU" dirty="0" smtClean="0">
                <a:latin typeface="+mj-lt"/>
              </a:rPr>
              <a:t> %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                                    400 – 100%      </a:t>
            </a:r>
            <a:r>
              <a:rPr lang="ru-RU" dirty="0" smtClean="0"/>
              <a:t>→    </a:t>
            </a:r>
          </a:p>
          <a:p>
            <a:pPr>
              <a:buNone/>
            </a:pPr>
            <a:r>
              <a:rPr lang="ru-RU" dirty="0" smtClean="0"/>
              <a:t>Это соответствует первому варианту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914" t="35507" r="41992" b="58751"/>
          <a:stretch>
            <a:fillRect/>
          </a:stretch>
        </p:blipFill>
        <p:spPr bwMode="auto">
          <a:xfrm>
            <a:off x="3643306" y="357166"/>
            <a:ext cx="293916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3984" t="42187" r="45508" b="52188"/>
          <a:stretch>
            <a:fillRect/>
          </a:stretch>
        </p:blipFill>
        <p:spPr bwMode="auto">
          <a:xfrm>
            <a:off x="3643306" y="857232"/>
            <a:ext cx="29170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086" t="48750" r="43750" b="46562"/>
          <a:stretch>
            <a:fillRect/>
          </a:stretch>
        </p:blipFill>
        <p:spPr bwMode="auto">
          <a:xfrm>
            <a:off x="3714744" y="1357298"/>
            <a:ext cx="26574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9805" t="60000" r="32031" b="33437"/>
          <a:stretch>
            <a:fillRect/>
          </a:stretch>
        </p:blipFill>
        <p:spPr bwMode="auto">
          <a:xfrm>
            <a:off x="5837473" y="3500438"/>
            <a:ext cx="316368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9805" t="67219" r="32031" b="27531"/>
          <a:stretch>
            <a:fillRect/>
          </a:stretch>
        </p:blipFill>
        <p:spPr bwMode="auto">
          <a:xfrm>
            <a:off x="5980317" y="4572008"/>
            <a:ext cx="31636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49805" t="73782" r="32031" b="20312"/>
          <a:stretch>
            <a:fillRect/>
          </a:stretch>
        </p:blipFill>
        <p:spPr bwMode="auto">
          <a:xfrm>
            <a:off x="5980317" y="5500702"/>
            <a:ext cx="31636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A17.</a:t>
            </a:r>
            <a:r>
              <a:rPr lang="ru-RU" sz="2400" dirty="0" smtClean="0">
                <a:solidFill>
                  <a:schemeClr val="tx1"/>
                </a:solidFill>
              </a:rPr>
              <a:t> На диаграмме показано количество призеров олимпиады по информатике (И), математике (М), физике (Ф)  в трех городах России.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929066"/>
            <a:ext cx="8572560" cy="92869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Какая из диаграмм  правильно отражает соотношение общего числа призеров по каждому предмету для всех городов вместе?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4152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25862"/>
          <a:stretch>
            <a:fillRect/>
          </a:stretch>
        </p:blipFill>
        <p:spPr bwMode="auto">
          <a:xfrm>
            <a:off x="3286116" y="4786322"/>
            <a:ext cx="4505314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r="74138"/>
          <a:stretch>
            <a:fillRect/>
          </a:stretch>
        </p:blipFill>
        <p:spPr bwMode="auto">
          <a:xfrm>
            <a:off x="1643042" y="4786322"/>
            <a:ext cx="1571636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7143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A18.</a:t>
            </a:r>
            <a:r>
              <a:rPr lang="ru-RU" sz="2000" dirty="0" smtClean="0">
                <a:solidFill>
                  <a:schemeClr val="tx1"/>
                </a:solidFill>
              </a:rPr>
              <a:t> Система  команд  исполнителя  РОБОТ, «живущего»  в  прямоугольном лабиринте на клетчатой плоскости: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При выполнении любой из этих команд РОБОТ перемещается на одну клетку соответственно: вверх ↑, вниз  </a:t>
            </a:r>
            <a:r>
              <a:rPr lang="ru-RU" sz="2000" dirty="0" err="1" smtClean="0"/>
              <a:t>↓</a:t>
            </a:r>
            <a:r>
              <a:rPr lang="ru-RU" sz="2000" dirty="0" smtClean="0"/>
              <a:t>, влево ←, вправо →. </a:t>
            </a:r>
          </a:p>
          <a:p>
            <a:pPr>
              <a:buNone/>
            </a:pPr>
            <a:r>
              <a:rPr lang="ru-RU" sz="2000" dirty="0" smtClean="0"/>
              <a:t>Четыре команды проверяют истинность условия отсутствия стены у каждой стороны той клетки, где находится РОБОТ: </a:t>
            </a:r>
          </a:p>
          <a:p>
            <a:pPr>
              <a:buNone/>
            </a:pPr>
            <a:r>
              <a:rPr lang="ru-RU" sz="2000" dirty="0" smtClean="0"/>
              <a:t>Цикл  </a:t>
            </a:r>
          </a:p>
          <a:p>
            <a:pPr>
              <a:buNone/>
            </a:pPr>
            <a:r>
              <a:rPr lang="ru-RU" sz="2000" dirty="0" smtClean="0"/>
              <a:t>ПОКА &lt;условие &gt; команда выполняется, пока условие истинно, иначе происходит переход на следующую строку. </a:t>
            </a:r>
          </a:p>
          <a:p>
            <a:pPr>
              <a:buNone/>
            </a:pPr>
            <a:r>
              <a:rPr lang="ru-RU" sz="2000" dirty="0" smtClean="0"/>
              <a:t>    Сколько клеток приведенного лабиринта соответствуют требованию, что, выполнив предложенную ниже программу, РОБОТ остановится в той же клетке, с которой он начал движение? </a:t>
            </a:r>
          </a:p>
          <a:p>
            <a:pPr>
              <a:buNone/>
            </a:pPr>
            <a:r>
              <a:rPr lang="ru-RU" sz="2000" dirty="0" smtClean="0"/>
              <a:t>НАЧАЛО </a:t>
            </a:r>
          </a:p>
          <a:p>
            <a:pPr>
              <a:buNone/>
            </a:pPr>
            <a:r>
              <a:rPr lang="ru-RU" sz="2000" dirty="0" smtClean="0"/>
              <a:t>ПОКА &lt; снизу свободно &gt; вниз </a:t>
            </a:r>
          </a:p>
          <a:p>
            <a:pPr>
              <a:buNone/>
            </a:pPr>
            <a:r>
              <a:rPr lang="ru-RU" sz="2000" dirty="0" smtClean="0"/>
              <a:t>ПОКА &lt; слева свободно &gt; влево </a:t>
            </a:r>
          </a:p>
          <a:p>
            <a:pPr>
              <a:buNone/>
            </a:pPr>
            <a:r>
              <a:rPr lang="ru-RU" sz="2000" dirty="0" smtClean="0"/>
              <a:t>ПОКА &lt; сверху свободно &gt; вверх </a:t>
            </a:r>
          </a:p>
          <a:p>
            <a:pPr>
              <a:buNone/>
            </a:pPr>
            <a:r>
              <a:rPr lang="ru-RU" sz="2000" dirty="0" smtClean="0"/>
              <a:t>ПОКА &lt; справа свободно &gt; вправо </a:t>
            </a:r>
          </a:p>
          <a:p>
            <a:pPr>
              <a:buNone/>
            </a:pPr>
            <a:r>
              <a:rPr lang="ru-RU" sz="2000" dirty="0" smtClean="0"/>
              <a:t>КОНЕЦ </a:t>
            </a:r>
          </a:p>
          <a:p>
            <a:pPr>
              <a:buNone/>
            </a:pPr>
            <a:r>
              <a:rPr lang="ru-RU" sz="2000" dirty="0" smtClean="0"/>
              <a:t>  1)  1  2)  2  3) 3  4)  0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6" y="571480"/>
          <a:ext cx="2863215" cy="213360"/>
        </p:xfrm>
        <a:graphic>
          <a:graphicData uri="http://schemas.openxmlformats.org/drawingml/2006/table">
            <a:tbl>
              <a:tblPr/>
              <a:tblGrid>
                <a:gridCol w="699135"/>
                <a:gridCol w="629920"/>
                <a:gridCol w="723900"/>
                <a:gridCol w="81026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вверх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вниз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влево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вправо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86116" y="2214554"/>
          <a:ext cx="5547995" cy="213360"/>
        </p:xfrm>
        <a:graphic>
          <a:graphicData uri="http://schemas.openxmlformats.org/drawingml/2006/table">
            <a:tbl>
              <a:tblPr/>
              <a:tblGrid>
                <a:gridCol w="1419225"/>
                <a:gridCol w="1339850"/>
                <a:gridCol w="1350645"/>
                <a:gridCol w="143827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сверху свободно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снизу свободно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слева свободно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справа свободно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60" y="4143380"/>
          <a:ext cx="2786081" cy="2357453"/>
        </p:xfrm>
        <a:graphic>
          <a:graphicData uri="http://schemas.openxmlformats.org/drawingml/2006/table">
            <a:tbl>
              <a:tblPr/>
              <a:tblGrid>
                <a:gridCol w="403794"/>
                <a:gridCol w="401866"/>
                <a:gridCol w="401866"/>
                <a:gridCol w="407649"/>
                <a:gridCol w="396084"/>
                <a:gridCol w="390302"/>
                <a:gridCol w="384520"/>
              </a:tblGrid>
              <a:tr h="336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86380" y="1428736"/>
          <a:ext cx="3571901" cy="3214708"/>
        </p:xfrm>
        <a:graphic>
          <a:graphicData uri="http://schemas.openxmlformats.org/drawingml/2006/table">
            <a:tbl>
              <a:tblPr/>
              <a:tblGrid>
                <a:gridCol w="517685"/>
                <a:gridCol w="515214"/>
                <a:gridCol w="515214"/>
                <a:gridCol w="522627"/>
                <a:gridCol w="507800"/>
                <a:gridCol w="500387"/>
                <a:gridCol w="492974"/>
              </a:tblGrid>
              <a:tr h="45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928670"/>
            <a:ext cx="11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85860"/>
            <a:ext cx="3447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ПОКА &lt; снизу свободно &gt; вниз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643050"/>
            <a:ext cx="350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ПОКА &lt; слева свободно &gt; влево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000240"/>
            <a:ext cx="3601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ПОКА &lt; сверху свободно &gt; вверх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357430"/>
            <a:ext cx="378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ПОКА &lt; справа свободно &gt; вправо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714620"/>
            <a:ext cx="101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35769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1)     2)  2  3) 3  4)  0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357694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5500694" y="385762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5501488" y="407114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множение 18"/>
          <p:cNvSpPr/>
          <p:nvPr/>
        </p:nvSpPr>
        <p:spPr>
          <a:xfrm>
            <a:off x="5500694" y="4143380"/>
            <a:ext cx="214314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5357818" y="392906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Умножение 22"/>
          <p:cNvSpPr/>
          <p:nvPr/>
        </p:nvSpPr>
        <p:spPr>
          <a:xfrm>
            <a:off x="5143504" y="3857628"/>
            <a:ext cx="214314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4679157" y="2964653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Умножение 25"/>
          <p:cNvSpPr/>
          <p:nvPr/>
        </p:nvSpPr>
        <p:spPr>
          <a:xfrm>
            <a:off x="5500694" y="1785926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643570" y="214311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Умножение 28"/>
          <p:cNvSpPr/>
          <p:nvPr/>
        </p:nvSpPr>
        <p:spPr>
          <a:xfrm>
            <a:off x="7786710" y="2071678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643834" y="207167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471488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Робот переместился в другую клетку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5429256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5429256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6000760" y="385762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001554" y="407114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Умножение 41"/>
          <p:cNvSpPr/>
          <p:nvPr/>
        </p:nvSpPr>
        <p:spPr>
          <a:xfrm>
            <a:off x="6000760" y="4143380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rot="10800000">
            <a:off x="5857884" y="392906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Умножение 43"/>
          <p:cNvSpPr/>
          <p:nvPr/>
        </p:nvSpPr>
        <p:spPr>
          <a:xfrm>
            <a:off x="5715008" y="3857628"/>
            <a:ext cx="214314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5393537" y="3107529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Умножение 46"/>
          <p:cNvSpPr/>
          <p:nvPr/>
        </p:nvSpPr>
        <p:spPr>
          <a:xfrm>
            <a:off x="6000760" y="2285992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6143636" y="2500306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узел 48"/>
          <p:cNvSpPr/>
          <p:nvPr/>
        </p:nvSpPr>
        <p:spPr>
          <a:xfrm>
            <a:off x="8072462" y="2500306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множение 49"/>
          <p:cNvSpPr/>
          <p:nvPr/>
        </p:nvSpPr>
        <p:spPr>
          <a:xfrm>
            <a:off x="8286776" y="2500306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5929322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5929322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357818" y="642918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Аналогично</a:t>
            </a:r>
            <a:endParaRPr lang="ru-RU" sz="2800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6500826" y="385762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6429388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6429388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Блок-схема: узел 58"/>
          <p:cNvSpPr/>
          <p:nvPr/>
        </p:nvSpPr>
        <p:spPr>
          <a:xfrm>
            <a:off x="7072330" y="385762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7000892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6200000" flipH="1">
            <a:off x="7000892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7500958" y="385762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>
            <a:off x="8072462" y="385762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>
            <a:off x="5500694" y="3429000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>
            <a:off x="6000760" y="3429000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>
            <a:off x="6500826" y="3429000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7072330" y="3429000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7500958" y="3429000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8001024" y="3429000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5500694" y="2928934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>
            <a:off x="6000760" y="2928934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>
            <a:off x="6500826" y="2928934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>
            <a:off x="7000892" y="2928934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>
            <a:off x="7572396" y="2928934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>
            <a:off x="8072462" y="2928934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>
            <a:off x="5500694" y="2500306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>
            <a:off x="6000760" y="2500306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>
            <a:off x="6500826" y="2500306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>
            <a:off x="7000892" y="2500306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>
            <a:off x="7572396" y="2500306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>
            <a:off x="5500694" y="207167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>
            <a:off x="6000760" y="207167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узел 82"/>
          <p:cNvSpPr/>
          <p:nvPr/>
        </p:nvSpPr>
        <p:spPr>
          <a:xfrm>
            <a:off x="6500826" y="207167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узел 83"/>
          <p:cNvSpPr/>
          <p:nvPr/>
        </p:nvSpPr>
        <p:spPr>
          <a:xfrm>
            <a:off x="7000892" y="207167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узел 84"/>
          <p:cNvSpPr/>
          <p:nvPr/>
        </p:nvSpPr>
        <p:spPr>
          <a:xfrm>
            <a:off x="7572396" y="207167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узел 85"/>
          <p:cNvSpPr/>
          <p:nvPr/>
        </p:nvSpPr>
        <p:spPr>
          <a:xfrm>
            <a:off x="8072462" y="2071678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узел 86"/>
          <p:cNvSpPr/>
          <p:nvPr/>
        </p:nvSpPr>
        <p:spPr>
          <a:xfrm>
            <a:off x="5500694" y="1571612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узел 87"/>
          <p:cNvSpPr/>
          <p:nvPr/>
        </p:nvSpPr>
        <p:spPr>
          <a:xfrm>
            <a:off x="6000760" y="1571612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узел 88"/>
          <p:cNvSpPr/>
          <p:nvPr/>
        </p:nvSpPr>
        <p:spPr>
          <a:xfrm>
            <a:off x="6500826" y="1571612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узел 89"/>
          <p:cNvSpPr/>
          <p:nvPr/>
        </p:nvSpPr>
        <p:spPr>
          <a:xfrm>
            <a:off x="7000892" y="1571612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Блок-схема: узел 90"/>
          <p:cNvSpPr/>
          <p:nvPr/>
        </p:nvSpPr>
        <p:spPr>
          <a:xfrm>
            <a:off x="7572396" y="1571612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Блок-схема: узел 91"/>
          <p:cNvSpPr/>
          <p:nvPr/>
        </p:nvSpPr>
        <p:spPr>
          <a:xfrm>
            <a:off x="8072462" y="1571612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5400000">
            <a:off x="7429520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6200000" flipH="1">
            <a:off x="7429520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6200000" flipH="1">
            <a:off x="8001024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8001024" y="378619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5429256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16200000" flipH="1">
            <a:off x="5429256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6200000" flipH="1">
            <a:off x="5929322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16200000" flipH="1">
            <a:off x="6429388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5929322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6429388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6200000" flipH="1">
            <a:off x="7000892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7000892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6200000" flipH="1">
            <a:off x="7429520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7429520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16200000" flipH="1">
            <a:off x="7929586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7929586" y="3357562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5429256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16200000" flipH="1">
            <a:off x="5429256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5929322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6200000" flipH="1">
            <a:off x="5929322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6429388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16200000" flipH="1">
            <a:off x="6429388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>
            <a:off x="6929454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6200000" flipH="1">
            <a:off x="6929454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7500958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7500958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8001024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6200000" flipH="1">
            <a:off x="8001024" y="2857496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5429256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16200000" flipH="1">
            <a:off x="5429256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>
            <a:off x="5929322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16200000" flipH="1">
            <a:off x="5929322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6429388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6200000" flipH="1">
            <a:off x="6429388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6929454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6200000" flipH="1">
            <a:off x="6929454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rot="5400000">
            <a:off x="7500958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16200000" flipH="1">
            <a:off x="7500958" y="2428868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5400000">
            <a:off x="5429256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16200000" flipH="1">
            <a:off x="5429256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rot="5400000">
            <a:off x="5929322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16200000" flipH="1">
            <a:off x="5929322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5400000">
            <a:off x="6429388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16200000" flipH="1">
            <a:off x="6429388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5400000">
            <a:off x="6929454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16200000" flipH="1">
            <a:off x="6929454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5400000">
            <a:off x="7500958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16200000" flipH="1">
            <a:off x="7500958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>
            <a:off x="8001024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6200000" flipH="1">
            <a:off x="8001024" y="2000240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5400000">
            <a:off x="5429256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16200000" flipH="1">
            <a:off x="5429256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rot="5400000">
            <a:off x="5929322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16200000" flipH="1">
            <a:off x="5929322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5400000">
            <a:off x="6429388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rot="16200000" flipH="1">
            <a:off x="6429388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rot="5400000">
            <a:off x="6929454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rot="16200000" flipH="1">
            <a:off x="6929454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5400000">
            <a:off x="7500958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16200000" flipH="1">
            <a:off x="7500958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5400000">
            <a:off x="8001024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rot="16200000" flipH="1">
            <a:off x="8001024" y="1500174"/>
            <a:ext cx="28575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5286380" y="5143512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</a:t>
            </a:r>
            <a:r>
              <a:rPr lang="en-US" dirty="0" smtClean="0"/>
              <a:t>F4 </a:t>
            </a:r>
            <a:r>
              <a:rPr lang="ru-RU" dirty="0" smtClean="0"/>
              <a:t>условие выполняется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6357950" y="5500702"/>
            <a:ext cx="126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Проверим</a:t>
            </a:r>
            <a:endParaRPr lang="ru-RU" dirty="0"/>
          </a:p>
        </p:txBody>
      </p:sp>
      <p:cxnSp>
        <p:nvCxnSpPr>
          <p:cNvPr id="158" name="Прямая со стрелкой 157"/>
          <p:cNvCxnSpPr/>
          <p:nvPr/>
        </p:nvCxnSpPr>
        <p:spPr>
          <a:xfrm rot="5400000">
            <a:off x="7537471" y="3392487"/>
            <a:ext cx="150019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Умножение 159"/>
          <p:cNvSpPr/>
          <p:nvPr/>
        </p:nvSpPr>
        <p:spPr>
          <a:xfrm>
            <a:off x="8143900" y="4143380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 стрелкой 160"/>
          <p:cNvCxnSpPr/>
          <p:nvPr/>
        </p:nvCxnSpPr>
        <p:spPr>
          <a:xfrm rot="10800000">
            <a:off x="5929322" y="4071942"/>
            <a:ext cx="221457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Умножение 164"/>
          <p:cNvSpPr/>
          <p:nvPr/>
        </p:nvSpPr>
        <p:spPr>
          <a:xfrm>
            <a:off x="5715008" y="4000504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6" name="Прямая со стрелкой 165"/>
          <p:cNvCxnSpPr/>
          <p:nvPr/>
        </p:nvCxnSpPr>
        <p:spPr>
          <a:xfrm rot="5400000" flipH="1" flipV="1">
            <a:off x="5180017" y="3106735"/>
            <a:ext cx="135732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Умножение 168"/>
          <p:cNvSpPr/>
          <p:nvPr/>
        </p:nvSpPr>
        <p:spPr>
          <a:xfrm>
            <a:off x="5857884" y="2285992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 стрелкой 169"/>
          <p:cNvCxnSpPr/>
          <p:nvPr/>
        </p:nvCxnSpPr>
        <p:spPr>
          <a:xfrm>
            <a:off x="6215074" y="2428868"/>
            <a:ext cx="192882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172"/>
          <p:cNvSpPr/>
          <p:nvPr/>
        </p:nvSpPr>
        <p:spPr>
          <a:xfrm>
            <a:off x="5286380" y="600076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Робот вернулся на свое место</a:t>
            </a:r>
            <a:endParaRPr lang="ru-RU" b="1" dirty="0"/>
          </a:p>
        </p:txBody>
      </p:sp>
      <p:sp>
        <p:nvSpPr>
          <p:cNvPr id="174" name="Умножение 173"/>
          <p:cNvSpPr/>
          <p:nvPr/>
        </p:nvSpPr>
        <p:spPr>
          <a:xfrm>
            <a:off x="8286776" y="2428868"/>
            <a:ext cx="142876" cy="1428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Блок-схема: узел 174"/>
          <p:cNvSpPr/>
          <p:nvPr/>
        </p:nvSpPr>
        <p:spPr>
          <a:xfrm>
            <a:off x="8072462" y="2500306"/>
            <a:ext cx="142876" cy="142876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000"/>
                            </p:stCondLst>
                            <p:childTnLst>
                              <p:par>
                                <p:cTn id="3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500"/>
                            </p:stCondLst>
                            <p:childTnLst>
                              <p:par>
                                <p:cTn id="3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500"/>
                            </p:stCondLst>
                            <p:childTnLst>
                              <p:par>
                                <p:cTn id="3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0"/>
                            </p:stCondLst>
                            <p:childTnLst>
                              <p:par>
                                <p:cTn id="3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500"/>
                            </p:stCondLst>
                            <p:childTnLst>
                              <p:par>
                                <p:cTn id="4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6500"/>
                            </p:stCondLst>
                            <p:childTnLst>
                              <p:par>
                                <p:cTn id="4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7500"/>
                            </p:stCondLst>
                            <p:childTnLst>
                              <p:par>
                                <p:cTn id="4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8000"/>
                            </p:stCondLst>
                            <p:childTnLst>
                              <p:par>
                                <p:cTn id="4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8500"/>
                            </p:stCondLst>
                            <p:childTnLst>
                              <p:par>
                                <p:cTn id="4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9000"/>
                            </p:stCondLst>
                            <p:childTnLst>
                              <p:par>
                                <p:cTn id="4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9500"/>
                            </p:stCondLst>
                            <p:childTnLst>
                              <p:par>
                                <p:cTn id="5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3" fill="hold">
                      <p:stCondLst>
                        <p:cond delay="indefinite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2" dur="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3" fill="hold">
                      <p:stCondLst>
                        <p:cond delay="indefinite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  <p:bldP spid="7" grpId="2" build="allAtOnce"/>
      <p:bldP spid="7" grpId="3" build="allAtOnce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3" grpId="0"/>
      <p:bldP spid="15" grpId="0" animBg="1"/>
      <p:bldP spid="19" grpId="0" animBg="1"/>
      <p:bldP spid="19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2" grpId="0"/>
      <p:bldP spid="32" grpId="1"/>
      <p:bldP spid="32" grpId="2"/>
      <p:bldP spid="32" grpId="3"/>
      <p:bldP spid="40" grpId="0" animBg="1"/>
      <p:bldP spid="42" grpId="0" animBg="1"/>
      <p:bldP spid="42" grpId="1" animBg="1"/>
      <p:bldP spid="44" grpId="0" animBg="1"/>
      <p:bldP spid="44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5" grpId="0"/>
      <p:bldP spid="56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55" grpId="0"/>
      <p:bldP spid="156" grpId="0"/>
      <p:bldP spid="160" grpId="0" animBg="1"/>
      <p:bldP spid="165" grpId="0" animBg="1"/>
      <p:bldP spid="169" grpId="0" animBg="1"/>
      <p:bldP spid="173" grpId="0"/>
      <p:bldP spid="174" grpId="0" animBg="1"/>
      <p:bldP spid="175" grpId="0" animBg="1"/>
      <p:bldP spid="17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800" dirty="0" smtClean="0"/>
              <a:t>Задания В</a:t>
            </a:r>
            <a:endParaRPr lang="ru-RU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86874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В1.</a:t>
            </a:r>
            <a:r>
              <a:rPr lang="ru-RU" sz="2400" dirty="0" smtClean="0">
                <a:solidFill>
                  <a:schemeClr val="tx1"/>
                </a:solidFill>
              </a:rPr>
              <a:t> Световое табло состоит из лампочек. Каждая лампочка может находиться в одном из трех состояний («включено», «выключено» или «мигает»). Какое наименьшее  количество лампочек должно находиться на табло, чтобы с его помощью можно было передать 18 различных сигналов?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06"/>
            <a:ext cx="8572560" cy="4643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Если лампочка одна, то вариантов три, </a:t>
            </a:r>
          </a:p>
          <a:p>
            <a:pPr>
              <a:buNone/>
            </a:pPr>
            <a:r>
              <a:rPr lang="ru-RU" dirty="0" smtClean="0"/>
              <a:t>т.е. «</a:t>
            </a:r>
            <a:r>
              <a:rPr lang="ru-RU" dirty="0" err="1" smtClean="0"/>
              <a:t>Вкл</a:t>
            </a:r>
            <a:r>
              <a:rPr lang="ru-RU" dirty="0" smtClean="0"/>
              <a:t>», «</a:t>
            </a:r>
            <a:r>
              <a:rPr lang="ru-RU" dirty="0" err="1" smtClean="0"/>
              <a:t>Вык</a:t>
            </a:r>
            <a:r>
              <a:rPr lang="ru-RU" dirty="0" smtClean="0"/>
              <a:t>» и «Миг». А это получается, если 3</a:t>
            </a:r>
            <a:r>
              <a:rPr lang="ru-RU" baseline="30000" dirty="0" smtClean="0"/>
              <a:t>1 </a:t>
            </a:r>
            <a:r>
              <a:rPr lang="ru-RU" dirty="0" smtClean="0"/>
              <a:t>= 3.</a:t>
            </a:r>
          </a:p>
          <a:p>
            <a:pPr>
              <a:buNone/>
            </a:pPr>
            <a:r>
              <a:rPr lang="ru-RU" dirty="0" smtClean="0"/>
              <a:t>Если две лампочки, то вариантов девять, т.е. 3</a:t>
            </a:r>
            <a:r>
              <a:rPr lang="ru-RU" baseline="30000" dirty="0" smtClean="0"/>
              <a:t>2</a:t>
            </a:r>
            <a:r>
              <a:rPr lang="ru-RU" dirty="0" smtClean="0"/>
              <a:t> = 9.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Вкл</a:t>
            </a:r>
            <a:r>
              <a:rPr lang="ru-RU" dirty="0" smtClean="0"/>
              <a:t>» «</a:t>
            </a:r>
            <a:r>
              <a:rPr lang="ru-RU" dirty="0" err="1" smtClean="0"/>
              <a:t>Вкл</a:t>
            </a:r>
            <a:r>
              <a:rPr lang="ru-RU" dirty="0" smtClean="0"/>
              <a:t>»      4. «</a:t>
            </a:r>
            <a:r>
              <a:rPr lang="ru-RU" dirty="0" err="1" smtClean="0"/>
              <a:t>Вык</a:t>
            </a:r>
            <a:r>
              <a:rPr lang="ru-RU" dirty="0" smtClean="0"/>
              <a:t>» «</a:t>
            </a:r>
            <a:r>
              <a:rPr lang="ru-RU" dirty="0" err="1" smtClean="0"/>
              <a:t>Вкл</a:t>
            </a:r>
            <a:r>
              <a:rPr lang="ru-RU" dirty="0" smtClean="0"/>
              <a:t>»      7. «Миг» «Миг»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Вкл</a:t>
            </a:r>
            <a:r>
              <a:rPr lang="ru-RU" dirty="0" smtClean="0"/>
              <a:t>» «</a:t>
            </a:r>
            <a:r>
              <a:rPr lang="ru-RU" dirty="0" err="1" smtClean="0"/>
              <a:t>Вык</a:t>
            </a:r>
            <a:r>
              <a:rPr lang="ru-RU" dirty="0" smtClean="0"/>
              <a:t>»     5. «</a:t>
            </a:r>
            <a:r>
              <a:rPr lang="ru-RU" dirty="0" err="1" smtClean="0"/>
              <a:t>Вык</a:t>
            </a:r>
            <a:r>
              <a:rPr lang="ru-RU" dirty="0" smtClean="0"/>
              <a:t>» «Миг»     8. «Миг» «</a:t>
            </a:r>
            <a:r>
              <a:rPr lang="ru-RU" dirty="0" err="1" smtClean="0"/>
              <a:t>Вкл</a:t>
            </a:r>
            <a:r>
              <a:rPr lang="ru-RU" dirty="0" smtClean="0"/>
              <a:t>»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Вкл</a:t>
            </a:r>
            <a:r>
              <a:rPr lang="ru-RU" dirty="0" smtClean="0"/>
              <a:t>» «Миг»     6. «</a:t>
            </a:r>
            <a:r>
              <a:rPr lang="ru-RU" dirty="0" err="1" smtClean="0"/>
              <a:t>Вык</a:t>
            </a:r>
            <a:r>
              <a:rPr lang="ru-RU" dirty="0" smtClean="0"/>
              <a:t>» «</a:t>
            </a:r>
            <a:r>
              <a:rPr lang="ru-RU" dirty="0" err="1" smtClean="0"/>
              <a:t>Вык</a:t>
            </a:r>
            <a:r>
              <a:rPr lang="ru-RU" dirty="0" smtClean="0"/>
              <a:t>»     9. «Миг» «</a:t>
            </a:r>
            <a:r>
              <a:rPr lang="ru-RU" dirty="0" err="1" smtClean="0"/>
              <a:t>Вык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Если три лапочки, то вариантов двадцать семь,            т.е. 3</a:t>
            </a:r>
            <a:r>
              <a:rPr lang="ru-RU" baseline="30000" dirty="0" smtClean="0"/>
              <a:t>3</a:t>
            </a:r>
            <a:r>
              <a:rPr lang="ru-RU" dirty="0" smtClean="0"/>
              <a:t> = 27. Этого достаточно, чтобы с его помощью можно было передать 18 различных сигналов.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3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В3.</a:t>
            </a:r>
            <a:r>
              <a:rPr lang="ru-RU" sz="2400" dirty="0" smtClean="0">
                <a:solidFill>
                  <a:schemeClr val="tx1"/>
                </a:solidFill>
              </a:rPr>
              <a:t> Укажите через запятую в порядке возрастания  все десятичные числа, не превосходящие 25, запись которых в системе счисления с основанием четыре оканчивается на 11.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35004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Необходимо записать числа от 0 до 25 в десятичной системе и перевести их в числа в 4-ричной системе.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0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000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                        10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022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15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033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20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110</a:t>
            </a:r>
            <a:r>
              <a:rPr lang="ru-RU" baseline="-25000" dirty="0" smtClean="0">
                <a:latin typeface="+mj-lt"/>
              </a:rPr>
              <a:t>4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1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001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 6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012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11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023</a:t>
            </a:r>
            <a:r>
              <a:rPr lang="ru-RU" baseline="-25000" dirty="0" smtClean="0">
                <a:latin typeface="+mj-lt"/>
              </a:rPr>
              <a:t>4        </a:t>
            </a:r>
            <a:r>
              <a:rPr lang="ru-RU" dirty="0" smtClean="0">
                <a:latin typeface="+mj-lt"/>
              </a:rPr>
              <a:t>16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100</a:t>
            </a:r>
            <a:r>
              <a:rPr lang="ru-RU" baseline="-25000" dirty="0" smtClean="0">
                <a:latin typeface="+mj-lt"/>
              </a:rPr>
              <a:t>4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2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002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 7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013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12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030</a:t>
            </a:r>
            <a:r>
              <a:rPr lang="ru-RU" baseline="-25000" dirty="0" smtClean="0">
                <a:latin typeface="+mj-lt"/>
              </a:rPr>
              <a:t>4        </a:t>
            </a:r>
            <a:r>
              <a:rPr lang="ru-RU" dirty="0" smtClean="0">
                <a:latin typeface="+mj-lt"/>
              </a:rPr>
              <a:t>17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101</a:t>
            </a:r>
            <a:r>
              <a:rPr lang="ru-RU" baseline="-25000" dirty="0" smtClean="0">
                <a:latin typeface="+mj-lt"/>
              </a:rPr>
              <a:t>4         </a:t>
            </a:r>
            <a:r>
              <a:rPr lang="ru-RU" dirty="0" smtClean="0">
                <a:latin typeface="+mj-lt"/>
              </a:rPr>
              <a:t>22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112</a:t>
            </a:r>
            <a:r>
              <a:rPr lang="ru-RU" baseline="-25000" dirty="0" smtClean="0">
                <a:latin typeface="+mj-lt"/>
              </a:rPr>
              <a:t>4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3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003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 8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020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13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031</a:t>
            </a:r>
            <a:r>
              <a:rPr lang="ru-RU" baseline="-25000" dirty="0" smtClean="0">
                <a:latin typeface="+mj-lt"/>
              </a:rPr>
              <a:t>4        </a:t>
            </a:r>
            <a:r>
              <a:rPr lang="ru-RU" dirty="0" smtClean="0">
                <a:latin typeface="+mj-lt"/>
              </a:rPr>
              <a:t>18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102</a:t>
            </a:r>
            <a:r>
              <a:rPr lang="ru-RU" baseline="-25000" dirty="0" smtClean="0">
                <a:latin typeface="+mj-lt"/>
              </a:rPr>
              <a:t>4         </a:t>
            </a:r>
            <a:r>
              <a:rPr lang="ru-RU" dirty="0" smtClean="0">
                <a:latin typeface="+mj-lt"/>
              </a:rPr>
              <a:t>23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113</a:t>
            </a:r>
            <a:r>
              <a:rPr lang="ru-RU" baseline="-25000" dirty="0" smtClean="0">
                <a:latin typeface="+mj-lt"/>
              </a:rPr>
              <a:t>4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4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010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 9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021</a:t>
            </a:r>
            <a:r>
              <a:rPr lang="ru-RU" baseline="-25000" dirty="0" smtClean="0">
                <a:latin typeface="+mj-lt"/>
              </a:rPr>
              <a:t>4</a:t>
            </a:r>
            <a:r>
              <a:rPr lang="ru-RU" dirty="0" smtClean="0">
                <a:latin typeface="+mj-lt"/>
              </a:rPr>
              <a:t>      14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032</a:t>
            </a:r>
            <a:r>
              <a:rPr lang="ru-RU" baseline="-25000" dirty="0" smtClean="0">
                <a:latin typeface="+mj-lt"/>
              </a:rPr>
              <a:t>4        </a:t>
            </a:r>
            <a:r>
              <a:rPr lang="ru-RU" dirty="0" smtClean="0">
                <a:latin typeface="+mj-lt"/>
              </a:rPr>
              <a:t>19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103</a:t>
            </a:r>
            <a:r>
              <a:rPr lang="ru-RU" baseline="-25000" dirty="0" smtClean="0">
                <a:latin typeface="+mj-lt"/>
              </a:rPr>
              <a:t>4         </a:t>
            </a:r>
            <a:r>
              <a:rPr lang="ru-RU" dirty="0" smtClean="0">
                <a:latin typeface="+mj-lt"/>
              </a:rPr>
              <a:t>24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120</a:t>
            </a:r>
            <a:r>
              <a:rPr lang="ru-RU" baseline="-25000" dirty="0" smtClean="0">
                <a:latin typeface="+mj-lt"/>
              </a:rPr>
              <a:t>4   </a:t>
            </a:r>
          </a:p>
          <a:p>
            <a:pPr>
              <a:buNone/>
            </a:pPr>
            <a:r>
              <a:rPr lang="ru-RU" baseline="-25000" dirty="0" smtClean="0">
                <a:latin typeface="+mj-lt"/>
              </a:rPr>
              <a:t>                                                                                                                                                     </a:t>
            </a:r>
            <a:r>
              <a:rPr lang="ru-RU" dirty="0" smtClean="0">
                <a:latin typeface="+mj-lt"/>
              </a:rPr>
              <a:t>25</a:t>
            </a:r>
            <a:r>
              <a:rPr lang="ru-RU" baseline="-25000" dirty="0" smtClean="0">
                <a:latin typeface="+mj-lt"/>
              </a:rPr>
              <a:t>10</a:t>
            </a:r>
            <a:r>
              <a:rPr lang="ru-RU" dirty="0" smtClean="0">
                <a:latin typeface="+mj-lt"/>
              </a:rPr>
              <a:t> = 121</a:t>
            </a:r>
            <a:r>
              <a:rPr lang="ru-RU" baseline="-25000" dirty="0" smtClean="0">
                <a:latin typeface="+mj-lt"/>
              </a:rPr>
              <a:t>4</a:t>
            </a:r>
            <a:endParaRPr lang="ru-RU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571744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5</a:t>
            </a:r>
            <a:r>
              <a:rPr lang="ru-RU" sz="2400" baseline="-25000" dirty="0" smtClean="0">
                <a:latin typeface="+mj-lt"/>
              </a:rPr>
              <a:t>10</a:t>
            </a:r>
            <a:r>
              <a:rPr lang="ru-RU" sz="2400" dirty="0" smtClean="0">
                <a:latin typeface="+mj-lt"/>
              </a:rPr>
              <a:t> = 011</a:t>
            </a:r>
            <a:r>
              <a:rPr lang="ru-RU" sz="2400" baseline="-25000" dirty="0" smtClean="0">
                <a:latin typeface="+mj-lt"/>
              </a:rPr>
              <a:t>4</a:t>
            </a:r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2928934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21</a:t>
            </a:r>
            <a:r>
              <a:rPr lang="ru-RU" sz="2400" baseline="-25000" dirty="0" smtClean="0">
                <a:latin typeface="+mj-lt"/>
              </a:rPr>
              <a:t>10</a:t>
            </a:r>
            <a:r>
              <a:rPr lang="ru-RU" sz="2400" dirty="0" smtClean="0">
                <a:latin typeface="+mj-lt"/>
              </a:rPr>
              <a:t> = 111</a:t>
            </a:r>
            <a:r>
              <a:rPr lang="ru-RU" sz="2400" baseline="-25000" dirty="0" smtClean="0">
                <a:latin typeface="+mj-lt"/>
              </a:rPr>
              <a:t>4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572140"/>
            <a:ext cx="1487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5,21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7251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B4.</a:t>
            </a:r>
            <a:r>
              <a:rPr lang="ru-RU" sz="3200" dirty="0" smtClean="0">
                <a:solidFill>
                  <a:schemeClr val="tx1"/>
                </a:solidFill>
              </a:rPr>
              <a:t> Каково наибольшее целое число X, при котором истинно высказывание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(50&lt;X·X) → (50&gt;(X+1)·(X+1))?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04" cy="492922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b="1" dirty="0" smtClean="0"/>
              <a:t>Таблица истинности логической функции «импликация»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Если х=0, то </a:t>
            </a:r>
            <a:r>
              <a:rPr lang="ru-RU" sz="2000" dirty="0" smtClean="0">
                <a:latin typeface="+mj-lt"/>
              </a:rPr>
              <a:t>(50&lt;0) → (50&gt;(0+1)·(0+1))</a:t>
            </a:r>
            <a:r>
              <a:rPr lang="ru-RU" sz="2000" dirty="0" smtClean="0"/>
              <a:t>, т.е. 0 → 1 = 1. Подходит. </a:t>
            </a:r>
          </a:p>
          <a:p>
            <a:pPr>
              <a:buNone/>
            </a:pPr>
            <a:r>
              <a:rPr lang="ru-RU" sz="2000" dirty="0" smtClean="0"/>
              <a:t>Другими словами, если первая скобка </a:t>
            </a:r>
            <a:r>
              <a:rPr lang="ru-RU" sz="2000" dirty="0" smtClean="0">
                <a:latin typeface="+mj-lt"/>
              </a:rPr>
              <a:t>0</a:t>
            </a:r>
            <a:r>
              <a:rPr lang="ru-RU" sz="2000" dirty="0" smtClean="0"/>
              <a:t>, то результат будет </a:t>
            </a:r>
            <a:r>
              <a:rPr lang="ru-RU" sz="2000" dirty="0" smtClean="0">
                <a:latin typeface="+mj-lt"/>
              </a:rPr>
              <a:t>1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Проверим х=8,    </a:t>
            </a:r>
            <a:r>
              <a:rPr lang="ru-RU" sz="2000" dirty="0" smtClean="0">
                <a:latin typeface="+mj-lt"/>
              </a:rPr>
              <a:t>(50&lt;64) → (50&gt;(8+1)·(8+1))</a:t>
            </a:r>
            <a:r>
              <a:rPr lang="ru-RU" sz="2000" dirty="0" smtClean="0"/>
              <a:t>, т.е. 1 → 0 = 0. Не подходит.</a:t>
            </a:r>
          </a:p>
          <a:p>
            <a:pPr>
              <a:buNone/>
            </a:pPr>
            <a:r>
              <a:rPr lang="ru-RU" sz="2000" dirty="0" smtClean="0"/>
              <a:t>С увеличением </a:t>
            </a:r>
            <a:r>
              <a:rPr lang="ru-RU" sz="2000" dirty="0" err="1" smtClean="0"/>
              <a:t>х</a:t>
            </a:r>
            <a:r>
              <a:rPr lang="ru-RU" sz="2000" dirty="0" smtClean="0"/>
              <a:t> больше 8 ситуация не изменится, т.е. 1 → 0 = 0. Не подходит.</a:t>
            </a:r>
          </a:p>
          <a:p>
            <a:pPr>
              <a:buNone/>
            </a:pPr>
            <a:r>
              <a:rPr lang="ru-RU" sz="2000" dirty="0" smtClean="0"/>
              <a:t>Проверим х=7,    (</a:t>
            </a:r>
            <a:r>
              <a:rPr lang="ru-RU" sz="2000" dirty="0" smtClean="0">
                <a:latin typeface="+mj-lt"/>
              </a:rPr>
              <a:t>50&lt;49) → (50&gt;(7+1)·(7+1))</a:t>
            </a:r>
            <a:r>
              <a:rPr lang="ru-RU" sz="2000" dirty="0" smtClean="0"/>
              <a:t>, т.е. 0 → 0 = 1. Подходит и это целое число набольшее.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ОТВЕТ: 7</a:t>
            </a:r>
          </a:p>
          <a:p>
            <a:pPr algn="ctr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14678" y="2214554"/>
          <a:ext cx="3143272" cy="1524000"/>
        </p:xfrm>
        <a:graphic>
          <a:graphicData uri="http://schemas.openxmlformats.org/drawingml/2006/table">
            <a:tbl>
              <a:tblPr/>
              <a:tblGrid>
                <a:gridCol w="722675"/>
                <a:gridCol w="856816"/>
                <a:gridCol w="1563781"/>
              </a:tblGrid>
              <a:tr h="279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indent="-3175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→ В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indent="-3175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indent="-3175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14282" y="285728"/>
            <a:ext cx="8786874" cy="59293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A2.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В велокроссе участвуют 119 спортсменов. Специальное устройство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регистрирует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прохождение каждым из участников промежуточного финиша, записывая его номер с использованием минимально возможного количества  бит, одинакового для каждого  спортсмена.  Каков информационный объем сообщения, записанного устройством, после того как промежуточный финиш прошли 70 велосипедистов?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1)  70 бит  2)  70 байт  3)                4)  119 байт </a:t>
            </a:r>
          </a:p>
          <a:p>
            <a:endParaRPr lang="ru-RU" sz="2000" dirty="0" smtClean="0"/>
          </a:p>
          <a:p>
            <a:r>
              <a:rPr lang="en-US" sz="2000" dirty="0" smtClean="0"/>
              <a:t>N = 119</a:t>
            </a:r>
            <a:endParaRPr lang="ru-RU" sz="2000" dirty="0" smtClean="0"/>
          </a:p>
          <a:p>
            <a:r>
              <a:rPr lang="en-US" sz="2000" dirty="0" smtClean="0"/>
              <a:t>N′ = 128 = 2</a:t>
            </a:r>
            <a:r>
              <a:rPr lang="en-US" sz="2000" baseline="30000" dirty="0" smtClean="0"/>
              <a:t>7</a:t>
            </a:r>
            <a:endParaRPr lang="ru-RU" sz="2000" dirty="0" smtClean="0"/>
          </a:p>
          <a:p>
            <a:r>
              <a:rPr lang="en-US" sz="2000" dirty="0" smtClean="0"/>
              <a:t>I</a:t>
            </a:r>
            <a:r>
              <a:rPr lang="ru-RU" sz="2000" dirty="0" smtClean="0"/>
              <a:t> = </a:t>
            </a:r>
            <a:r>
              <a:rPr lang="en-US" sz="2000" dirty="0" smtClean="0"/>
              <a:t>log </a:t>
            </a:r>
            <a:r>
              <a:rPr lang="ru-RU" sz="2000" baseline="-25000" dirty="0" smtClean="0"/>
              <a:t>2 </a:t>
            </a:r>
            <a:r>
              <a:rPr lang="en-US" sz="2000" dirty="0" smtClean="0"/>
              <a:t>N</a:t>
            </a:r>
            <a:r>
              <a:rPr lang="ru-RU" sz="2000" dirty="0" smtClean="0"/>
              <a:t>′ = </a:t>
            </a:r>
            <a:r>
              <a:rPr lang="en-US" sz="2000" dirty="0" smtClean="0"/>
              <a:t>log </a:t>
            </a:r>
            <a:r>
              <a:rPr lang="ru-RU" sz="2000" baseline="-25000" dirty="0" smtClean="0"/>
              <a:t>2 </a:t>
            </a:r>
            <a:r>
              <a:rPr lang="ru-RU" sz="2000" dirty="0" smtClean="0"/>
              <a:t>(128) = </a:t>
            </a:r>
            <a:r>
              <a:rPr lang="en-US" sz="2000" dirty="0" smtClean="0"/>
              <a:t>log </a:t>
            </a:r>
            <a:r>
              <a:rPr lang="ru-RU" sz="2000" baseline="-25000" dirty="0" smtClean="0"/>
              <a:t>2 </a:t>
            </a:r>
            <a:r>
              <a:rPr lang="ru-RU" sz="2000" dirty="0" smtClean="0"/>
              <a:t>(2</a:t>
            </a:r>
            <a:r>
              <a:rPr lang="ru-RU" sz="2000" baseline="30000" dirty="0" smtClean="0"/>
              <a:t>7</a:t>
            </a:r>
            <a:r>
              <a:rPr lang="ru-RU" sz="2000" dirty="0" smtClean="0"/>
              <a:t>) = 7 </a:t>
            </a:r>
          </a:p>
          <a:p>
            <a:r>
              <a:rPr lang="ru-RU" sz="2000" dirty="0" smtClean="0"/>
              <a:t>– это минимальное количество бит для записи номера велосипедиста.</a:t>
            </a:r>
          </a:p>
          <a:p>
            <a:endParaRPr lang="ru-RU" sz="2000" smtClean="0"/>
          </a:p>
          <a:p>
            <a:r>
              <a:rPr lang="ru-RU" sz="2000" smtClean="0"/>
              <a:t>Поскольку </a:t>
            </a:r>
            <a:r>
              <a:rPr lang="ru-RU" sz="2000" dirty="0" smtClean="0"/>
              <a:t>прошли 70 спортсменов, то объем записанного сообщения   70•7 = 490 бит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171634"/>
            <a:ext cx="1130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490 бит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64399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B5.</a:t>
            </a:r>
            <a:r>
              <a:rPr lang="ru-RU" sz="2000" dirty="0" smtClean="0">
                <a:solidFill>
                  <a:schemeClr val="tx1"/>
                </a:solidFill>
              </a:rPr>
              <a:t> У исполнителя Калькулятор две команды, которым присвоены номера: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1.   прибавь 3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2.   умножь на 4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Выполняя первую из них, Калькулятор прибавляет к числу на экране 3, а выполняя  вторую, умножает его на 4. Запишите порядок команд в программе получения из числа 3 числа 57, содержащей не более 6 команд, указывая лишь номера команд.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(Например, программа </a:t>
            </a:r>
            <a:r>
              <a:rPr lang="ru-RU" sz="2000" b="1" dirty="0" smtClean="0">
                <a:solidFill>
                  <a:schemeClr val="tx1"/>
                </a:solidFill>
              </a:rPr>
              <a:t>21211</a:t>
            </a:r>
            <a:r>
              <a:rPr lang="ru-RU" sz="2000" dirty="0" smtClean="0">
                <a:solidFill>
                  <a:schemeClr val="tx1"/>
                </a:solidFill>
              </a:rPr>
              <a:t> это программа  </a:t>
            </a:r>
            <a:r>
              <a:rPr lang="ru-RU" sz="2000" b="1" dirty="0" smtClean="0">
                <a:solidFill>
                  <a:schemeClr val="tx1"/>
                </a:solidFill>
              </a:rPr>
              <a:t>умножь на 4, прибавь 3, умножь на 4, прибавь 3, прибавь 3 </a:t>
            </a:r>
            <a:r>
              <a:rPr lang="ru-RU" sz="2000" dirty="0" smtClean="0">
                <a:solidFill>
                  <a:schemeClr val="tx1"/>
                </a:solidFill>
              </a:rPr>
              <a:t>которая преобразует число 2 в 50)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8786874" cy="31746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Умножать на 4 надо в начале, т.к. в ином случае, число превысит 57.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+mj-lt"/>
              </a:rPr>
              <a:t>3•4=12      (2)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+mj-lt"/>
              </a:rPr>
              <a:t>12•4=48    (2)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+mj-lt"/>
              </a:rPr>
              <a:t>48+3=51   (1)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+mj-lt"/>
              </a:rPr>
              <a:t>51+3=54   (1)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dirty="0" smtClean="0">
                <a:latin typeface="+mj-lt"/>
              </a:rPr>
              <a:t>54+3=57   (1)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ОТВЕТ: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22111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892971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B6.</a:t>
            </a:r>
            <a:r>
              <a:rPr lang="ru-RU" sz="2000" dirty="0" smtClean="0">
                <a:solidFill>
                  <a:schemeClr val="tx1"/>
                </a:solidFill>
              </a:rPr>
              <a:t> Классный руководитель пожаловался директору, что у него в классе появилась компания из 3-х учеников, один из которых всегда говорит правду, другой всегда  лжет, а третий говорит через раз то ложь, то правду. Директор знает, что их зовут Коля, Саша и Миша, но не знает, кто из них правдив, а кто – нет. Однажды все трое прогуляли урок астрономии. Директор знает, что никогда раньше никто из них не прогуливал астрономию. Он вызвал всех троих в кабинет и поговорил с мальчиками. Коля сказал: "Я всегда прогуливаю астрономию. Не верьте тому, что скажет Саша". Саша сказал: "Это был мой первый прогул этого предмета". Миша сказал: "Все, что говорит Коля, –правда". Директор понял, кто из них кто. Расположите первые буквы имен мальчиков в порядке: "говорит всегда правду", "всегда лжет", "говорит правду через раз". (Пример: если бы имена мальчиков были Рома, Толя и Вася, ответ мог бы быть: РТВ)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14480" y="3929066"/>
          <a:ext cx="5016820" cy="1097280"/>
        </p:xfrm>
        <a:graphic>
          <a:graphicData uri="http://schemas.openxmlformats.org/drawingml/2006/table">
            <a:tbl>
              <a:tblPr/>
              <a:tblGrid>
                <a:gridCol w="1922854"/>
                <a:gridCol w="1058660"/>
                <a:gridCol w="968770"/>
                <a:gridCol w="106653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САША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МИША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Всегда прав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Всегда лжет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Говорит через раз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5429264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ОТВЕТ: СКМ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5-конечная звезда 4">
            <a:hlinkClick r:id="rId2" action="ppaction://hlinkfile"/>
          </p:cNvPr>
          <p:cNvSpPr/>
          <p:nvPr/>
        </p:nvSpPr>
        <p:spPr>
          <a:xfrm>
            <a:off x="642910" y="4071942"/>
            <a:ext cx="500066" cy="428628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B7. Скорость передачи данных через ADSL-соединение равна 128000 бит/</a:t>
            </a:r>
            <a:r>
              <a:rPr lang="ru-RU" sz="2400" dirty="0" err="1" smtClean="0">
                <a:solidFill>
                  <a:schemeClr val="tx1"/>
                </a:solidFill>
              </a:rPr>
              <a:t>c</a:t>
            </a:r>
            <a:r>
              <a:rPr lang="ru-RU" sz="2400" dirty="0" smtClean="0">
                <a:solidFill>
                  <a:schemeClr val="tx1"/>
                </a:solidFill>
              </a:rPr>
              <a:t>. Через данное соединение передают файл размером 625 Кбайт. Определите время передачи файла в секундах.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86124"/>
            <a:ext cx="900115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1 байт/с = 8 бит/с → 128 000 бит/с = 128000/8 байт/с = 16 000 байт/с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1 Кбайт/с = 1024 байт/с → 16 000 байт/с = 16 000/1024 Кбайт/с = 15,625 Кбайт/с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1 с – 15,625 Кбайт → 625 Кбайт – 625/15,625 с = 40 с</a:t>
            </a:r>
          </a:p>
          <a:p>
            <a:pPr>
              <a:buNone/>
            </a:pPr>
            <a:endParaRPr lang="ru-RU" sz="2000" dirty="0" smtClean="0">
              <a:latin typeface="+mj-lt"/>
            </a:endParaRPr>
          </a:p>
          <a:p>
            <a:pPr>
              <a:buNone/>
            </a:pPr>
            <a:endParaRPr lang="ru-RU" sz="2000" dirty="0" smtClean="0">
              <a:latin typeface="+mj-lt"/>
            </a:endParaRPr>
          </a:p>
          <a:p>
            <a:pPr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071670" y="1571612"/>
            <a:ext cx="4643470" cy="142876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байт/с = 2</a:t>
            </a:r>
            <a:r>
              <a:rPr kumimoji="0" lang="ru-RU" sz="3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бит/с = 8 бит/с;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Кбит/с = 2</a:t>
            </a:r>
            <a:r>
              <a:rPr kumimoji="0" lang="ru-RU" sz="3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бит/с = 1024 бит/с;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Мбит/с = 2</a:t>
            </a:r>
            <a:r>
              <a:rPr kumimoji="0" lang="ru-RU" sz="3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Кбит/с = 1024 Кбит/с;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Гбит/с = 2</a:t>
            </a:r>
            <a:r>
              <a:rPr kumimoji="0" lang="ru-RU" sz="3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Мбит/с = 1024 Мбит/с.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85776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40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14752"/>
            <a:ext cx="864399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B8. Строки (цепочки символов латинских букв) создаются по следующему правилу. Первая строка состоит из одного символа – латинской буквы «А». Каждая из последующих цепочек создается такими действиями: в очередную строку сначала записывается буква, чей порядковый номер в алфавите соответствует номеру строки (на i-м шаге пишется «</a:t>
            </a:r>
            <a:r>
              <a:rPr lang="ru-RU" sz="2000" dirty="0" err="1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»-я буква алфавита), к ней справа дважды подряд приписывается предыдущая строка.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Вот первые 4 строки, созданные по этому правилу: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(1) A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(2) BAA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(3) CBAABAA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(4) DCBAABAACBAABAA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Латинский алфавит (для справки):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ABCDEFGHIJKLMNOPQRSTUVWXYZ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Запишите семь символов подряд, стоящие в восьмой строке со 126-го по 132-е место (считая слева направо).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8953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3714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+mj-lt"/>
              </a:rPr>
              <a:t>(</a:t>
            </a:r>
            <a:r>
              <a:rPr lang="ru-RU" sz="1900" dirty="0" smtClean="0">
                <a:latin typeface="+mj-lt"/>
              </a:rPr>
              <a:t>5) </a:t>
            </a:r>
            <a:r>
              <a:rPr lang="en-US" sz="1900" dirty="0" smtClean="0">
                <a:latin typeface="+mj-lt"/>
              </a:rPr>
              <a:t>E</a:t>
            </a:r>
            <a:r>
              <a:rPr lang="ru-RU" sz="1900" dirty="0" smtClean="0">
                <a:latin typeface="+mj-lt"/>
              </a:rPr>
              <a:t>DCBAABAACBAABAADCBAABAACBAABAA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(6) </a:t>
            </a:r>
            <a:r>
              <a:rPr lang="en-US" sz="1900" dirty="0" smtClean="0">
                <a:latin typeface="+mj-lt"/>
              </a:rPr>
              <a:t>FE</a:t>
            </a:r>
            <a:r>
              <a:rPr lang="ru-RU" sz="1900" dirty="0" smtClean="0">
                <a:latin typeface="+mj-lt"/>
              </a:rPr>
              <a:t>DCBAABAACBAABAADCBAABAACBAABAA</a:t>
            </a:r>
            <a:r>
              <a:rPr lang="en-US" sz="1900" dirty="0" smtClean="0">
                <a:latin typeface="+mj-lt"/>
              </a:rPr>
              <a:t>E</a:t>
            </a:r>
            <a:r>
              <a:rPr lang="ru-RU" sz="1900" dirty="0" smtClean="0">
                <a:latin typeface="+mj-lt"/>
              </a:rPr>
              <a:t>DCBAABAACBAABAADCBAABAACBAABAA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(7)</a:t>
            </a:r>
            <a:r>
              <a:rPr lang="en-US" sz="1900" dirty="0" smtClean="0">
                <a:latin typeface="+mj-lt"/>
              </a:rPr>
              <a:t>GFE</a:t>
            </a:r>
            <a:r>
              <a:rPr lang="ru-RU" sz="1900" dirty="0" smtClean="0">
                <a:latin typeface="+mj-lt"/>
              </a:rPr>
              <a:t>DCBAABAACBAABAADCBAABAACBAABAA</a:t>
            </a:r>
            <a:r>
              <a:rPr lang="en-US" sz="1900" dirty="0" smtClean="0">
                <a:latin typeface="+mj-lt"/>
              </a:rPr>
              <a:t>E</a:t>
            </a:r>
            <a:r>
              <a:rPr lang="ru-RU" sz="1900" dirty="0" smtClean="0">
                <a:latin typeface="+mj-lt"/>
              </a:rPr>
              <a:t>DCBAABAACBAABAADCBAABAACBAABAA </a:t>
            </a:r>
            <a:r>
              <a:rPr lang="en-US" sz="1900" dirty="0" smtClean="0">
                <a:latin typeface="+mj-lt"/>
              </a:rPr>
              <a:t>FE</a:t>
            </a:r>
            <a:r>
              <a:rPr lang="ru-RU" sz="1900" dirty="0" smtClean="0">
                <a:latin typeface="+mj-lt"/>
              </a:rPr>
              <a:t>DCBAABAACBAABAADCBAABAACBAABAA</a:t>
            </a:r>
            <a:r>
              <a:rPr lang="en-US" sz="1900" dirty="0" smtClean="0">
                <a:latin typeface="+mj-lt"/>
              </a:rPr>
              <a:t>E</a:t>
            </a:r>
            <a:r>
              <a:rPr lang="ru-RU" sz="1900" dirty="0" smtClean="0">
                <a:latin typeface="+mj-lt"/>
              </a:rPr>
              <a:t>DCBAABAACBAABAADCBAABAACBAABAA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ru-RU" sz="1900" dirty="0" smtClean="0">
                <a:latin typeface="+mj-lt"/>
              </a:rPr>
              <a:t>(8)</a:t>
            </a:r>
            <a:r>
              <a:rPr lang="en-US" sz="1900" dirty="0" smtClean="0">
                <a:latin typeface="+mj-lt"/>
              </a:rPr>
              <a:t>HGFEDCBAAB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10</a:t>
            </a:r>
            <a:r>
              <a:rPr lang="en-US" sz="1900" dirty="0" smtClean="0">
                <a:latin typeface="+mj-lt"/>
              </a:rPr>
              <a:t>AACBAABAAD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20</a:t>
            </a:r>
            <a:r>
              <a:rPr lang="en-US" sz="1900" dirty="0" smtClean="0">
                <a:latin typeface="+mj-lt"/>
              </a:rPr>
              <a:t>CBAABAACBA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30</a:t>
            </a:r>
            <a:r>
              <a:rPr lang="en-US" sz="1900" dirty="0" smtClean="0">
                <a:latin typeface="+mj-lt"/>
              </a:rPr>
              <a:t>ABAAEDCBAA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40</a:t>
            </a:r>
            <a:r>
              <a:rPr lang="en-US" sz="1900" dirty="0" smtClean="0">
                <a:latin typeface="+mj-lt"/>
              </a:rPr>
              <a:t>BAACBAABAA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50</a:t>
            </a:r>
            <a:r>
              <a:rPr lang="en-US" sz="1900" dirty="0" smtClean="0">
                <a:latin typeface="+mj-lt"/>
              </a:rPr>
              <a:t>DCBAABAACB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60</a:t>
            </a:r>
            <a:r>
              <a:rPr lang="en-US" sz="1900" dirty="0" smtClean="0">
                <a:latin typeface="+mj-lt"/>
              </a:rPr>
              <a:t>AABAAFEDCB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70</a:t>
            </a:r>
            <a:r>
              <a:rPr lang="en-US" sz="1900" dirty="0" smtClean="0">
                <a:latin typeface="+mj-lt"/>
              </a:rPr>
              <a:t>AABAACBAAB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80</a:t>
            </a:r>
            <a:r>
              <a:rPr lang="en-US" sz="1900" dirty="0" smtClean="0">
                <a:latin typeface="+mj-lt"/>
              </a:rPr>
              <a:t>AADCBAABAA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90</a:t>
            </a:r>
            <a:r>
              <a:rPr lang="en-US" sz="1900" dirty="0" smtClean="0">
                <a:latin typeface="+mj-lt"/>
              </a:rPr>
              <a:t>CBAABAAEDC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100</a:t>
            </a:r>
            <a:r>
              <a:rPr lang="en-US" sz="1900" dirty="0" smtClean="0">
                <a:latin typeface="+mj-lt"/>
              </a:rPr>
              <a:t>BAABAACBAA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110</a:t>
            </a:r>
            <a:r>
              <a:rPr lang="en-US" sz="1900" dirty="0" smtClean="0">
                <a:latin typeface="+mj-lt"/>
              </a:rPr>
              <a:t>BAADCBAABA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120</a:t>
            </a:r>
            <a:r>
              <a:rPr lang="en-US" sz="1900" dirty="0" smtClean="0">
                <a:latin typeface="+mj-lt"/>
              </a:rPr>
              <a:t>ACBAABAAGF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130</a:t>
            </a:r>
            <a:r>
              <a:rPr lang="ru-RU" sz="1900" dirty="0" smtClean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EDCBAABAAC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140</a:t>
            </a:r>
            <a:r>
              <a:rPr lang="en-US" sz="1900" dirty="0" smtClean="0">
                <a:latin typeface="+mj-lt"/>
              </a:rPr>
              <a:t>BAABAADCBA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150</a:t>
            </a:r>
            <a:r>
              <a:rPr lang="en-US" sz="1900" dirty="0" smtClean="0">
                <a:latin typeface="+mj-lt"/>
              </a:rPr>
              <a:t>ABAACBAABA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160</a:t>
            </a:r>
            <a:r>
              <a:rPr lang="en-US" sz="1900" dirty="0" smtClean="0">
                <a:latin typeface="+mj-lt"/>
              </a:rPr>
              <a:t>AEDCBAABAA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170</a:t>
            </a:r>
            <a:r>
              <a:rPr lang="en-US" sz="1900" dirty="0" smtClean="0">
                <a:latin typeface="+mj-lt"/>
              </a:rPr>
              <a:t>CBAABAADCB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180</a:t>
            </a:r>
            <a:r>
              <a:rPr lang="en-US" sz="1900" dirty="0" smtClean="0">
                <a:latin typeface="+mj-lt"/>
              </a:rPr>
              <a:t>AABAACBAAB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190</a:t>
            </a:r>
            <a:r>
              <a:rPr lang="en-US" sz="1900" dirty="0" smtClean="0">
                <a:latin typeface="+mj-lt"/>
              </a:rPr>
              <a:t>AAFED CBAAB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200</a:t>
            </a:r>
            <a:r>
              <a:rPr lang="ru-RU" sz="1900" dirty="0" smtClean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AACBAABAAD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210</a:t>
            </a:r>
            <a:r>
              <a:rPr lang="ru-RU" sz="1900" dirty="0" smtClean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CBAABAACBA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220</a:t>
            </a:r>
            <a:r>
              <a:rPr lang="ru-RU" sz="1900" dirty="0" smtClean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ABAAEDCBAA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230</a:t>
            </a:r>
            <a:r>
              <a:rPr lang="ru-RU" sz="1900" dirty="0" smtClean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BAACBAABAA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240</a:t>
            </a:r>
            <a:r>
              <a:rPr lang="ru-RU" sz="1900" dirty="0" smtClean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DCBAABAACB</a:t>
            </a:r>
            <a:r>
              <a:rPr lang="ru-RU" sz="1900" dirty="0" smtClean="0">
                <a:latin typeface="+mj-lt"/>
              </a:rPr>
              <a:t>|</a:t>
            </a:r>
            <a:r>
              <a:rPr lang="ru-RU" sz="1900" baseline="30000" dirty="0" smtClean="0">
                <a:latin typeface="+mj-lt"/>
              </a:rPr>
              <a:t>250</a:t>
            </a:r>
            <a:r>
              <a:rPr lang="ru-RU" sz="1900" dirty="0" smtClean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AABAA</a:t>
            </a:r>
            <a:r>
              <a:rPr lang="ru-RU" sz="1900" baseline="30000" dirty="0" smtClean="0">
                <a:latin typeface="+mj-lt"/>
              </a:rPr>
              <a:t>255</a:t>
            </a:r>
            <a:endParaRPr lang="ru-RU" sz="19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(</a:t>
            </a:r>
            <a:r>
              <a:rPr lang="ru-RU" dirty="0" smtClean="0">
                <a:latin typeface="+mj-lt"/>
              </a:rPr>
              <a:t>1) A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(2) BAA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(3) CBAABAA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(4) DCBAABAACBAABAA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4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Количество букв можно вычислить по формуле </a:t>
            </a:r>
            <a:r>
              <a:rPr lang="en-US" sz="2800" dirty="0" smtClean="0">
                <a:solidFill>
                  <a:schemeClr val="tx1"/>
                </a:solidFill>
              </a:rPr>
              <a:t>N</a:t>
            </a:r>
            <a:r>
              <a:rPr lang="en-US" sz="2800" baseline="-25000" dirty="0" smtClean="0">
                <a:solidFill>
                  <a:schemeClr val="tx1"/>
                </a:solidFill>
              </a:rPr>
              <a:t>i </a:t>
            </a:r>
            <a:r>
              <a:rPr lang="ru-RU" sz="2800" dirty="0" smtClean="0">
                <a:solidFill>
                  <a:schemeClr val="tx1"/>
                </a:solidFill>
              </a:rPr>
              <a:t>= 2</a:t>
            </a:r>
            <a:r>
              <a:rPr lang="en-US" sz="2800" dirty="0" smtClean="0">
                <a:solidFill>
                  <a:schemeClr val="tx1"/>
                </a:solidFill>
              </a:rPr>
              <a:t>N</a:t>
            </a:r>
            <a:r>
              <a:rPr lang="en-US" sz="2800" baseline="-25000" dirty="0" smtClean="0">
                <a:solidFill>
                  <a:schemeClr val="tx1"/>
                </a:solidFill>
              </a:rPr>
              <a:t>i</a:t>
            </a:r>
            <a:r>
              <a:rPr lang="ru-RU" sz="2800" baseline="-25000" dirty="0" smtClean="0">
                <a:solidFill>
                  <a:schemeClr val="tx1"/>
                </a:solidFill>
              </a:rPr>
              <a:t>-1 </a:t>
            </a:r>
            <a:r>
              <a:rPr lang="ru-RU" sz="2800" dirty="0" smtClean="0">
                <a:solidFill>
                  <a:schemeClr val="tx1"/>
                </a:solidFill>
              </a:rPr>
              <a:t>+ 1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5472122" cy="2350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(4) </a:t>
            </a:r>
            <a:r>
              <a:rPr lang="en-US" dirty="0" smtClean="0"/>
              <a:t>N</a:t>
            </a:r>
            <a:r>
              <a:rPr lang="ru-RU" baseline="-25000" dirty="0" smtClean="0"/>
              <a:t>4 </a:t>
            </a:r>
            <a:r>
              <a:rPr lang="ru-RU" dirty="0" smtClean="0"/>
              <a:t>= 2</a:t>
            </a:r>
            <a:r>
              <a:rPr lang="en-US" dirty="0" smtClean="0"/>
              <a:t>N</a:t>
            </a:r>
            <a:r>
              <a:rPr lang="ru-RU" baseline="-25000" dirty="0" smtClean="0"/>
              <a:t>3 </a:t>
            </a:r>
            <a:r>
              <a:rPr lang="ru-RU" dirty="0" smtClean="0"/>
              <a:t>+ 1 = 2 • 7 + 1 = 15</a:t>
            </a:r>
          </a:p>
          <a:p>
            <a:pPr>
              <a:buNone/>
            </a:pPr>
            <a:r>
              <a:rPr lang="ru-RU" dirty="0" smtClean="0"/>
              <a:t>Для (5) </a:t>
            </a:r>
            <a:r>
              <a:rPr lang="en-US" dirty="0" smtClean="0"/>
              <a:t>N</a:t>
            </a:r>
            <a:r>
              <a:rPr lang="ru-RU" baseline="-25000" dirty="0" smtClean="0"/>
              <a:t>5 </a:t>
            </a:r>
            <a:r>
              <a:rPr lang="ru-RU" dirty="0" smtClean="0"/>
              <a:t>= 2</a:t>
            </a:r>
            <a:r>
              <a:rPr lang="en-US" dirty="0" smtClean="0"/>
              <a:t>N</a:t>
            </a:r>
            <a:r>
              <a:rPr lang="ru-RU" baseline="-25000" dirty="0" smtClean="0"/>
              <a:t>4 </a:t>
            </a:r>
            <a:r>
              <a:rPr lang="ru-RU" dirty="0" smtClean="0"/>
              <a:t>+ 1 = 2 • 15 + 1 = 31</a:t>
            </a:r>
          </a:p>
          <a:p>
            <a:pPr>
              <a:buNone/>
            </a:pPr>
            <a:r>
              <a:rPr lang="ru-RU" dirty="0" smtClean="0"/>
              <a:t>Для (6) </a:t>
            </a:r>
            <a:r>
              <a:rPr lang="en-US" dirty="0" smtClean="0"/>
              <a:t>N</a:t>
            </a:r>
            <a:r>
              <a:rPr lang="ru-RU" baseline="-25000" dirty="0" smtClean="0"/>
              <a:t>6 </a:t>
            </a:r>
            <a:r>
              <a:rPr lang="ru-RU" dirty="0" smtClean="0"/>
              <a:t>= 2</a:t>
            </a:r>
            <a:r>
              <a:rPr lang="en-US" dirty="0" smtClean="0"/>
              <a:t>N</a:t>
            </a:r>
            <a:r>
              <a:rPr lang="ru-RU" baseline="-25000" dirty="0" smtClean="0"/>
              <a:t>5 </a:t>
            </a:r>
            <a:r>
              <a:rPr lang="ru-RU" dirty="0" smtClean="0"/>
              <a:t>+ 1 = 2 • 31 + 1 = 63</a:t>
            </a:r>
          </a:p>
          <a:p>
            <a:pPr>
              <a:buNone/>
            </a:pPr>
            <a:r>
              <a:rPr lang="ru-RU" dirty="0" smtClean="0"/>
              <a:t>Для (7) </a:t>
            </a:r>
            <a:r>
              <a:rPr lang="en-US" dirty="0" smtClean="0"/>
              <a:t>N</a:t>
            </a:r>
            <a:r>
              <a:rPr lang="ru-RU" baseline="-25000" dirty="0" smtClean="0"/>
              <a:t>7 </a:t>
            </a:r>
            <a:r>
              <a:rPr lang="ru-RU" dirty="0" smtClean="0"/>
              <a:t>= 2</a:t>
            </a:r>
            <a:r>
              <a:rPr lang="en-US" dirty="0" smtClean="0"/>
              <a:t>N</a:t>
            </a:r>
            <a:r>
              <a:rPr lang="ru-RU" baseline="-25000" dirty="0" smtClean="0"/>
              <a:t>6 </a:t>
            </a:r>
            <a:r>
              <a:rPr lang="ru-RU" dirty="0" smtClean="0"/>
              <a:t>+ 1 = 2 • 63 + 1 = 127 </a:t>
            </a:r>
          </a:p>
          <a:p>
            <a:pPr>
              <a:buNone/>
            </a:pPr>
            <a:r>
              <a:rPr lang="ru-RU" dirty="0" smtClean="0"/>
              <a:t>Для (8) </a:t>
            </a:r>
            <a:r>
              <a:rPr lang="en-US" dirty="0" smtClean="0"/>
              <a:t>N</a:t>
            </a:r>
            <a:r>
              <a:rPr lang="ru-RU" baseline="-25000" dirty="0" smtClean="0"/>
              <a:t>8 </a:t>
            </a:r>
            <a:r>
              <a:rPr lang="ru-RU" dirty="0" smtClean="0"/>
              <a:t>= 2</a:t>
            </a:r>
            <a:r>
              <a:rPr lang="en-US" dirty="0" smtClean="0"/>
              <a:t>N</a:t>
            </a:r>
            <a:r>
              <a:rPr lang="ru-RU" baseline="-25000" dirty="0" smtClean="0"/>
              <a:t>7 </a:t>
            </a:r>
            <a:r>
              <a:rPr lang="ru-RU" dirty="0" smtClean="0"/>
              <a:t>+ 1 = 2 • 127 + 1 = 255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00166" y="4071942"/>
            <a:ext cx="607223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(4)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+ 7ч{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+ 7ч{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15ч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(5)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+ 15ч{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+ 15ч{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31ч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(6)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+ 31ч{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+ 31ч{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63ч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(7)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+ 63ч{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+ 63ч{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127ч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(8)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+ 127ч{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+ 127ч{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255ч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42" y="1571612"/>
            <a:ext cx="292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(</a:t>
            </a:r>
            <a:r>
              <a:rPr lang="ru-RU" sz="2000" dirty="0" smtClean="0">
                <a:latin typeface="+mj-lt"/>
              </a:rPr>
              <a:t>1) A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(2) BAA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(3) CBAABAA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(4) DCBAABAACBAABAA 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429000"/>
            <a:ext cx="416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ABCDEFGHIJKLMNOPQRSTUVWXYZ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66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Нужны числа от 126 до 132 (в середине, это упрощает поиск).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Для (8) </a:t>
            </a:r>
            <a:r>
              <a:rPr lang="en-US" sz="2400" dirty="0" smtClean="0">
                <a:latin typeface="+mj-lt"/>
              </a:rPr>
              <a:t>H</a:t>
            </a:r>
            <a:r>
              <a:rPr lang="ru-RU" sz="2400" dirty="0" smtClean="0">
                <a:latin typeface="+mj-lt"/>
              </a:rPr>
              <a:t> + 127ч{</a:t>
            </a:r>
            <a:r>
              <a:rPr lang="en-US" sz="2400" dirty="0" smtClean="0">
                <a:latin typeface="+mj-lt"/>
              </a:rPr>
              <a:t>G</a:t>
            </a:r>
            <a:r>
              <a:rPr lang="ru-RU" sz="2400" dirty="0" smtClean="0">
                <a:latin typeface="+mj-lt"/>
              </a:rPr>
              <a:t>…</a:t>
            </a:r>
            <a:r>
              <a:rPr lang="en-US" sz="2400" dirty="0" smtClean="0">
                <a:latin typeface="+mj-lt"/>
              </a:rPr>
              <a:t>A</a:t>
            </a:r>
            <a:r>
              <a:rPr lang="ru-RU" sz="2400" dirty="0" smtClean="0">
                <a:latin typeface="+mj-lt"/>
              </a:rPr>
              <a:t>} + 127ч{</a:t>
            </a:r>
            <a:r>
              <a:rPr lang="en-US" sz="2400" dirty="0" smtClean="0">
                <a:latin typeface="+mj-lt"/>
              </a:rPr>
              <a:t>G</a:t>
            </a:r>
            <a:r>
              <a:rPr lang="ru-RU" sz="2400" dirty="0" smtClean="0">
                <a:latin typeface="+mj-lt"/>
              </a:rPr>
              <a:t>…</a:t>
            </a:r>
            <a:r>
              <a:rPr lang="en-US" sz="2400" dirty="0" smtClean="0">
                <a:latin typeface="+mj-lt"/>
              </a:rPr>
              <a:t>A</a:t>
            </a:r>
            <a:r>
              <a:rPr lang="ru-RU" sz="2400" dirty="0" smtClean="0">
                <a:latin typeface="+mj-lt"/>
              </a:rPr>
              <a:t>} = 255ч</a:t>
            </a:r>
          </a:p>
          <a:p>
            <a:pPr>
              <a:buNone/>
            </a:pPr>
            <a:r>
              <a:rPr lang="ru-RU" baseline="-25000" dirty="0" smtClean="0"/>
              <a:t>            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Т.е. 128 – А. Это концовка первой части. А все части заканчиваются на </a:t>
            </a:r>
            <a:r>
              <a:rPr lang="en-US" sz="2000" dirty="0" smtClean="0"/>
              <a:t>BAA</a:t>
            </a:r>
            <a:r>
              <a:rPr lang="ru-RU" sz="2000" dirty="0" smtClean="0"/>
              <a:t>, т.е. 126 – В, 127 – А. </a:t>
            </a:r>
          </a:p>
          <a:p>
            <a:pPr>
              <a:buNone/>
            </a:pPr>
            <a:r>
              <a:rPr lang="ru-RU" sz="2000" dirty="0" smtClean="0"/>
              <a:t>Вторая часть начинается с </a:t>
            </a:r>
            <a:r>
              <a:rPr lang="en-US" sz="2000" dirty="0" smtClean="0"/>
              <a:t>G</a:t>
            </a:r>
            <a:r>
              <a:rPr lang="ru-RU" sz="2000" dirty="0" smtClean="0"/>
              <a:t>, т.е. с первой буквы ряда (7). Далее следует первая буква рада (6) – </a:t>
            </a:r>
            <a:r>
              <a:rPr lang="en-US" sz="2000" dirty="0" smtClean="0"/>
              <a:t>F</a:t>
            </a:r>
            <a:r>
              <a:rPr lang="ru-RU" sz="2000" dirty="0" smtClean="0"/>
              <a:t>. Потом первая буква ряда (5) – Е, и, наконец, первая буква ряда (4) – </a:t>
            </a:r>
            <a:r>
              <a:rPr lang="en-US" sz="2000" dirty="0" smtClean="0"/>
              <a:t>D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В итоге получается, 126 – </a:t>
            </a:r>
            <a:r>
              <a:rPr lang="en-US" sz="2000" dirty="0" smtClean="0"/>
              <a:t>B</a:t>
            </a:r>
            <a:r>
              <a:rPr lang="ru-RU" sz="2000" dirty="0" smtClean="0"/>
              <a:t>, 127 - </a:t>
            </a:r>
            <a:r>
              <a:rPr lang="en-US" sz="2000" dirty="0" smtClean="0"/>
              <a:t>A</a:t>
            </a:r>
            <a:r>
              <a:rPr lang="ru-RU" sz="2000" dirty="0" smtClean="0"/>
              <a:t>, 128 – </a:t>
            </a:r>
            <a:r>
              <a:rPr lang="en-US" sz="2000" dirty="0" smtClean="0"/>
              <a:t>A</a:t>
            </a:r>
            <a:r>
              <a:rPr lang="ru-RU" sz="2000" dirty="0" smtClean="0"/>
              <a:t>, 129 – </a:t>
            </a:r>
            <a:r>
              <a:rPr lang="en-US" sz="2000" dirty="0" smtClean="0"/>
              <a:t>G</a:t>
            </a:r>
            <a:r>
              <a:rPr lang="ru-RU" sz="2000" dirty="0" smtClean="0"/>
              <a:t>, 130 – </a:t>
            </a:r>
            <a:r>
              <a:rPr lang="en-US" sz="2000" dirty="0" smtClean="0"/>
              <a:t>F</a:t>
            </a:r>
            <a:r>
              <a:rPr lang="ru-RU" sz="2000" dirty="0" smtClean="0"/>
              <a:t>, 131 – </a:t>
            </a:r>
            <a:r>
              <a:rPr lang="en-US" sz="2000" dirty="0" smtClean="0"/>
              <a:t>E</a:t>
            </a:r>
            <a:r>
              <a:rPr lang="ru-RU" sz="2000" dirty="0" smtClean="0"/>
              <a:t>, 132 – </a:t>
            </a:r>
            <a:r>
              <a:rPr lang="en-US" sz="2000" dirty="0" smtClean="0"/>
              <a:t>D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en-US" dirty="0" smtClean="0">
                <a:solidFill>
                  <a:srgbClr val="FF0000"/>
                </a:solidFill>
              </a:rPr>
              <a:t>BAAGFED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2071670" y="214290"/>
            <a:ext cx="214316" cy="1928828"/>
          </a:xfrm>
          <a:prstGeom prst="rightBrace">
            <a:avLst>
              <a:gd name="adj1" fmla="val 312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7620" y="1285860"/>
            <a:ext cx="47863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(4)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+ 7ч{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+ 7ч{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15ч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(5)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+ 15ч{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+ 15ч{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31ч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(6)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+ 31ч{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+ 31ч{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63ч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(7)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+ 63ч{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+ 63ч{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127ч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(8)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+ 127ч{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+ 127ч{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} = 255ч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285860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aseline="-25000" dirty="0" smtClean="0"/>
              <a:t> </a:t>
            </a:r>
            <a:r>
              <a:rPr lang="ru-RU" sz="2800" baseline="30000" dirty="0" smtClean="0"/>
              <a:t>128 чисел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857364"/>
            <a:ext cx="2928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(</a:t>
            </a:r>
            <a:r>
              <a:rPr lang="ru-RU" sz="2000" dirty="0" smtClean="0">
                <a:latin typeface="+mj-lt"/>
              </a:rPr>
              <a:t>1) A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(2) BAA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(3) CBAABAA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(4) DCBAABAACBAABAA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786842" cy="34290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B9. Петя записал IP-адрес школьного сервера на листке бумаги и положил его в карман куртки. Петина мама случайно постирала куртку вместе с запиской. После стирки Петя обнаружил в кармане четыре обрывка с фрагментами IP-адреса. Эти фрагменты обозначены буквами А, Б, В и Г. Восстановите IP-адрес. В ответе укажите последовательность букв, обозначающих фрагменты, в порядке, соответствующем IP-адресу.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75724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084"/>
            <a:ext cx="914400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В десятичной записи </a:t>
            </a:r>
            <a:r>
              <a:rPr lang="en-US" sz="2800" dirty="0" smtClean="0"/>
              <a:t>IP</a:t>
            </a:r>
            <a:r>
              <a:rPr lang="ru-RU" sz="2800" dirty="0" smtClean="0"/>
              <a:t>-адрес состоит из 4 чисел, разделенных точками, каждое из которых лежит в диапазоне от 0 до 255.</a:t>
            </a:r>
          </a:p>
          <a:p>
            <a:pPr>
              <a:buNone/>
            </a:pPr>
            <a:r>
              <a:rPr lang="ru-RU" dirty="0" smtClean="0"/>
              <a:t>Можно сказать, что на А не начинается, т.к. в начале стоит точка. </a:t>
            </a:r>
          </a:p>
          <a:p>
            <a:pPr>
              <a:buNone/>
            </a:pPr>
            <a:r>
              <a:rPr lang="ru-RU" dirty="0" smtClean="0"/>
              <a:t>Рассмотрим пары: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АБ  .64 3.13          БА  3.13 .64             ВА  3.133 .64            ГА  20 .64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АВ  .64 3.133        БВ  3.13 3.133         ВБ  3.133  3.13         ГБ  20 3.13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АГ  .64 20              БГ  3.13  20              ВГ  3.133  20             ГВ  20  3.133 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/>
              <a:t>Первые три пары (АБ, АВ, АГ) не подходят, т.к. получается число, больше 255. </a:t>
            </a:r>
          </a:p>
          <a:p>
            <a:pPr>
              <a:buNone/>
            </a:pPr>
            <a:r>
              <a:rPr lang="ru-RU" dirty="0" smtClean="0"/>
              <a:t>Следовательно</a:t>
            </a:r>
            <a:r>
              <a:rPr lang="ru-RU" smtClean="0"/>
              <a:t>, А </a:t>
            </a:r>
            <a:r>
              <a:rPr lang="ru-RU" dirty="0" smtClean="0"/>
              <a:t>не может идти до какой-либо буквы. Значит, А последняя буква. </a:t>
            </a:r>
          </a:p>
          <a:p>
            <a:pPr>
              <a:buNone/>
            </a:pPr>
            <a:r>
              <a:rPr lang="ru-RU" dirty="0" smtClean="0"/>
              <a:t>БГ, ВБ, ВГ тоже не подходят – больше 255. </a:t>
            </a:r>
          </a:p>
          <a:p>
            <a:pPr>
              <a:buNone/>
            </a:pPr>
            <a:r>
              <a:rPr lang="ru-RU" dirty="0" smtClean="0"/>
              <a:t>На БА, ВА, ГА начинаться не может, потому что в этом случае А будет второй.</a:t>
            </a:r>
          </a:p>
          <a:p>
            <a:pPr>
              <a:buNone/>
            </a:pPr>
            <a:r>
              <a:rPr lang="ru-RU" dirty="0" smtClean="0"/>
              <a:t>Рассмотрим БВ. Тогда следующая буква должна быть А. Не подходит.</a:t>
            </a:r>
          </a:p>
          <a:p>
            <a:pPr>
              <a:buNone/>
            </a:pPr>
            <a:r>
              <a:rPr lang="ru-RU" dirty="0" smtClean="0"/>
              <a:t>Начнем смотреть ГБ. Далее может следовать только В. Потом А. Подходит.</a:t>
            </a:r>
          </a:p>
          <a:p>
            <a:pPr>
              <a:buNone/>
            </a:pPr>
            <a:r>
              <a:rPr lang="ru-RU" dirty="0" smtClean="0"/>
              <a:t>Ну а ГВ тоже не подходит. Здесь аналогия с БВ.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ГБВА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1435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2357430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2643182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2928934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14480" y="2928934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9058" y="2643182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86182" y="2928934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85918" y="2357430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7620" y="2357430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86446" y="2357430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7356" y="2643182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29322" y="3000372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Кольцо 16"/>
          <p:cNvSpPr/>
          <p:nvPr/>
        </p:nvSpPr>
        <p:spPr>
          <a:xfrm>
            <a:off x="5715008" y="2428868"/>
            <a:ext cx="1643074" cy="500066"/>
          </a:xfrm>
          <a:prstGeom prst="donut">
            <a:avLst>
              <a:gd name="adj" fmla="val 113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27963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B10. В таблице приведены запросы к поисковому серверу. Расположите номера запросов в порядке возрастания количества страниц, которые найдет поисковый сервер по  каждому запросу.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Для обозначения логической операции “ИЛИ” в запросе используется символ |, а для логической операции “И” – &amp;.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1  принтеры &amp; сканеры &amp; продажа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2  принтеры &amp; продажа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3  принтеры | продажа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4  принтеры | сканеры | продажа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14686"/>
            <a:ext cx="8229600" cy="35004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 случае 1, сервер должен найти страницы, в котором будет информация и о принтерах, и о сканерах, и о продаже. Естественно, количество страниц будет минимальным. </a:t>
            </a:r>
          </a:p>
          <a:p>
            <a:pPr>
              <a:buNone/>
            </a:pPr>
            <a:r>
              <a:rPr lang="ru-RU" dirty="0" smtClean="0"/>
              <a:t>В случае 2, информация будет лишь о принтерах и о продаже, без информации о сканерах. Страниц будет больше.</a:t>
            </a:r>
          </a:p>
          <a:p>
            <a:pPr>
              <a:buNone/>
            </a:pPr>
            <a:r>
              <a:rPr lang="ru-RU" dirty="0" smtClean="0"/>
              <a:t>В случае 3, информация либо о принтерах, либо о продаже. Страниц еще больше.</a:t>
            </a:r>
          </a:p>
          <a:p>
            <a:pPr>
              <a:buNone/>
            </a:pPr>
            <a:r>
              <a:rPr lang="ru-RU" smtClean="0"/>
              <a:t>В случае 4, </a:t>
            </a:r>
            <a:r>
              <a:rPr lang="ru-RU" dirty="0" smtClean="0"/>
              <a:t>информация либо о принтерах, либо о сканерах, либо о продаже. Страниц еще больше.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1234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66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А3.</a:t>
            </a:r>
            <a:r>
              <a:rPr lang="ru-RU" sz="2400" dirty="0" smtClean="0">
                <a:solidFill>
                  <a:schemeClr val="tx1"/>
                </a:solidFill>
              </a:rPr>
              <a:t> Дано: а=D7</a:t>
            </a:r>
            <a:r>
              <a:rPr lang="ru-RU" sz="2400" baseline="-25000" dirty="0" smtClean="0">
                <a:solidFill>
                  <a:schemeClr val="tx1"/>
                </a:solidFill>
              </a:rPr>
              <a:t>16</a:t>
            </a:r>
            <a:r>
              <a:rPr lang="ru-RU" sz="2400" dirty="0" smtClean="0">
                <a:solidFill>
                  <a:schemeClr val="tx1"/>
                </a:solidFill>
              </a:rPr>
              <a:t> , b=331</a:t>
            </a:r>
            <a:r>
              <a:rPr lang="ru-RU" sz="2400" baseline="-25000" dirty="0" smtClean="0">
                <a:solidFill>
                  <a:schemeClr val="tx1"/>
                </a:solidFill>
              </a:rPr>
              <a:t>8</a:t>
            </a:r>
            <a:r>
              <a:rPr lang="ru-RU" sz="2400" dirty="0" smtClean="0">
                <a:solidFill>
                  <a:schemeClr val="tx1"/>
                </a:solidFill>
              </a:rPr>
              <a:t> . Какое из чисел </a:t>
            </a:r>
            <a:r>
              <a:rPr lang="ru-RU" sz="2400" dirty="0" err="1" smtClean="0">
                <a:solidFill>
                  <a:schemeClr val="tx1"/>
                </a:solidFill>
              </a:rPr>
              <a:t>c</a:t>
            </a:r>
            <a:r>
              <a:rPr lang="ru-RU" sz="2400" dirty="0" smtClean="0">
                <a:solidFill>
                  <a:schemeClr val="tx1"/>
                </a:solidFill>
              </a:rPr>
              <a:t>, записанных в двоичной системе, отвечает условию a&lt;</a:t>
            </a:r>
            <a:r>
              <a:rPr lang="ru-RU" sz="2400" dirty="0" err="1" smtClean="0">
                <a:solidFill>
                  <a:schemeClr val="tx1"/>
                </a:solidFill>
              </a:rPr>
              <a:t>c</a:t>
            </a:r>
            <a:r>
              <a:rPr lang="ru-RU" sz="2400" dirty="0" smtClean="0">
                <a:solidFill>
                  <a:schemeClr val="tx1"/>
                </a:solidFill>
              </a:rPr>
              <a:t>&lt;</a:t>
            </a:r>
            <a:r>
              <a:rPr lang="ru-RU" sz="2400" dirty="0" err="1" smtClean="0">
                <a:solidFill>
                  <a:schemeClr val="tx1"/>
                </a:solidFill>
              </a:rPr>
              <a:t>b</a:t>
            </a:r>
            <a:r>
              <a:rPr lang="ru-RU" sz="2400" dirty="0" smtClean="0">
                <a:solidFill>
                  <a:schemeClr val="tx1"/>
                </a:solidFill>
              </a:rPr>
              <a:t>?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1)  11011001  2)  11011100  3) 11010111  4) 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357298"/>
          <a:ext cx="3857652" cy="4145280"/>
        </p:xfrm>
        <a:graphic>
          <a:graphicData uri="http://schemas.openxmlformats.org/drawingml/2006/table">
            <a:tbl>
              <a:tblPr/>
              <a:tblGrid>
                <a:gridCol w="1150825"/>
                <a:gridCol w="901569"/>
                <a:gridCol w="902629"/>
                <a:gridCol w="902629"/>
              </a:tblGrid>
              <a:tr h="623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Двоичные триады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Восьмеричные цифры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572000" y="1357298"/>
          <a:ext cx="4357717" cy="5286690"/>
        </p:xfrm>
        <a:graphic>
          <a:graphicData uri="http://schemas.openxmlformats.org/drawingml/2006/table">
            <a:tbl>
              <a:tblPr/>
              <a:tblGrid>
                <a:gridCol w="1053269"/>
                <a:gridCol w="826112"/>
                <a:gridCol w="826112"/>
                <a:gridCol w="826112"/>
                <a:gridCol w="826112"/>
              </a:tblGrid>
              <a:tr h="40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Двоичные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тетрады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Шестнадцатеричные цифры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5857892"/>
            <a:ext cx="370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331</a:t>
            </a:r>
            <a:r>
              <a:rPr lang="ru-RU" baseline="-25000" dirty="0" smtClean="0">
                <a:latin typeface="+mj-lt"/>
              </a:rPr>
              <a:t>8 </a:t>
            </a:r>
            <a:r>
              <a:rPr lang="ru-RU" dirty="0" smtClean="0">
                <a:latin typeface="+mj-lt"/>
              </a:rPr>
              <a:t>= 011011001</a:t>
            </a:r>
            <a:r>
              <a:rPr lang="ru-RU" baseline="-250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; </a:t>
            </a:r>
            <a:r>
              <a:rPr lang="en-US" dirty="0" smtClean="0">
                <a:latin typeface="+mj-lt"/>
              </a:rPr>
              <a:t>D</a:t>
            </a:r>
            <a:r>
              <a:rPr lang="ru-RU" dirty="0" smtClean="0">
                <a:latin typeface="+mj-lt"/>
              </a:rPr>
              <a:t>7</a:t>
            </a:r>
            <a:r>
              <a:rPr lang="ru-RU" baseline="-25000" dirty="0" smtClean="0">
                <a:latin typeface="+mj-lt"/>
              </a:rPr>
              <a:t>16 </a:t>
            </a:r>
            <a:r>
              <a:rPr lang="ru-RU" dirty="0" smtClean="0">
                <a:latin typeface="+mj-lt"/>
              </a:rPr>
              <a:t>= 11010111</a:t>
            </a:r>
            <a:r>
              <a:rPr lang="ru-RU" baseline="-25000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785794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</a:rPr>
              <a:t>11011000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858280" cy="857248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а=</a:t>
            </a:r>
            <a:r>
              <a:rPr lang="en-US" sz="4000" dirty="0" smtClean="0">
                <a:solidFill>
                  <a:schemeClr val="tx1"/>
                </a:solidFill>
              </a:rPr>
              <a:t>D7</a:t>
            </a:r>
            <a:r>
              <a:rPr lang="en-US" sz="4000" baseline="-25000" dirty="0" smtClean="0">
                <a:solidFill>
                  <a:schemeClr val="tx1"/>
                </a:solidFill>
              </a:rPr>
              <a:t>16</a:t>
            </a:r>
            <a:r>
              <a:rPr lang="en-US" sz="4000" dirty="0" smtClean="0">
                <a:solidFill>
                  <a:schemeClr val="tx1"/>
                </a:solidFill>
              </a:rPr>
              <a:t>= 11010111;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b=331</a:t>
            </a:r>
            <a:r>
              <a:rPr lang="en-US" sz="4000" baseline="-25000" dirty="0" smtClean="0">
                <a:solidFill>
                  <a:schemeClr val="tx1"/>
                </a:solidFill>
              </a:rPr>
              <a:t>8</a:t>
            </a:r>
            <a:r>
              <a:rPr lang="en-US" sz="4000" dirty="0" smtClean="0">
                <a:solidFill>
                  <a:schemeClr val="tx1"/>
                </a:solidFill>
              </a:rPr>
              <a:t>=11011001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+mj-lt"/>
              </a:rPr>
              <a:t>            </a:t>
            </a:r>
            <a:r>
              <a:rPr lang="ru-RU" sz="6000" dirty="0" smtClean="0">
                <a:latin typeface="+mj-lt"/>
              </a:rPr>
              <a:t>1) 11011001</a:t>
            </a:r>
            <a:endParaRPr lang="en-US" sz="6000" dirty="0" smtClean="0">
              <a:latin typeface="+mj-lt"/>
            </a:endParaRPr>
          </a:p>
          <a:p>
            <a:pPr algn="ctr">
              <a:buNone/>
            </a:pPr>
            <a:r>
              <a:rPr lang="ru-RU" sz="6000" dirty="0" smtClean="0">
                <a:latin typeface="+mj-lt"/>
              </a:rPr>
              <a:t>2) 11011100  </a:t>
            </a:r>
            <a:endParaRPr lang="en-US" sz="6000" dirty="0" smtClean="0">
              <a:latin typeface="+mj-lt"/>
            </a:endParaRPr>
          </a:p>
          <a:p>
            <a:pPr>
              <a:buNone/>
            </a:pPr>
            <a:r>
              <a:rPr lang="en-US" sz="6000" dirty="0" smtClean="0">
                <a:latin typeface="+mj-lt"/>
              </a:rPr>
              <a:t>            </a:t>
            </a:r>
            <a:r>
              <a:rPr lang="ru-RU" sz="6000" dirty="0" smtClean="0">
                <a:latin typeface="+mj-lt"/>
              </a:rPr>
              <a:t>3) 11010111  </a:t>
            </a:r>
            <a:r>
              <a:rPr lang="en-US" sz="6000" dirty="0" smtClean="0">
                <a:latin typeface="+mj-lt"/>
              </a:rPr>
              <a:t>    </a:t>
            </a:r>
          </a:p>
          <a:p>
            <a:pPr algn="ctr">
              <a:buNone/>
            </a:pPr>
            <a:r>
              <a:rPr lang="ru-RU" sz="6000" dirty="0" smtClean="0">
                <a:latin typeface="+mj-lt"/>
              </a:rPr>
              <a:t>4) 11011000 </a:t>
            </a:r>
            <a:endParaRPr lang="ru-RU" sz="540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28794" y="2428868"/>
            <a:ext cx="52864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00232" y="4714884"/>
            <a:ext cx="52864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429918" y="349964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29918" y="564278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43372" y="1357298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a&lt;</a:t>
            </a:r>
            <a:r>
              <a:rPr lang="ru-RU" sz="2400" dirty="0" err="1" smtClean="0"/>
              <a:t>c</a:t>
            </a:r>
            <a:r>
              <a:rPr lang="ru-RU" sz="2400" dirty="0" smtClean="0"/>
              <a:t>&lt;</a:t>
            </a:r>
            <a:r>
              <a:rPr lang="ru-RU" sz="2400" dirty="0" err="1" smtClean="0"/>
              <a:t>b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429918" y="242807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29918" y="464265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00232" y="4572008"/>
            <a:ext cx="52864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28794" y="2571744"/>
            <a:ext cx="52864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00232" y="3571876"/>
            <a:ext cx="52864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500958" y="4071942"/>
            <a:ext cx="571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a</a:t>
            </a:r>
            <a:endParaRPr lang="ru-RU" sz="6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2000240"/>
            <a:ext cx="727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b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7251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A4.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Чему равна сумма чисел 43</a:t>
            </a:r>
            <a:r>
              <a:rPr lang="en-US" sz="3600" baseline="-25000" dirty="0" smtClean="0">
                <a:solidFill>
                  <a:schemeClr val="tx1"/>
                </a:solidFill>
              </a:rPr>
              <a:t>8</a:t>
            </a:r>
            <a:r>
              <a:rPr lang="ru-RU" sz="3600" dirty="0" smtClean="0">
                <a:solidFill>
                  <a:schemeClr val="tx1"/>
                </a:solidFill>
              </a:rPr>
              <a:t> и 56</a:t>
            </a:r>
            <a:r>
              <a:rPr lang="en-US" sz="3600" baseline="-25000" dirty="0" smtClean="0">
                <a:solidFill>
                  <a:schemeClr val="tx1"/>
                </a:solidFill>
              </a:rPr>
              <a:t>16</a:t>
            </a:r>
            <a:r>
              <a:rPr lang="ru-RU" sz="3600" dirty="0" smtClean="0">
                <a:solidFill>
                  <a:schemeClr val="tx1"/>
                </a:solidFill>
              </a:rPr>
              <a:t>?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1) 121</a:t>
            </a:r>
            <a:r>
              <a:rPr lang="en-US" sz="3600" baseline="-25000" dirty="0" smtClean="0">
                <a:solidFill>
                  <a:schemeClr val="tx1"/>
                </a:solidFill>
              </a:rPr>
              <a:t>8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;</a:t>
            </a:r>
            <a:r>
              <a:rPr lang="ru-RU" sz="3600" dirty="0" smtClean="0">
                <a:solidFill>
                  <a:schemeClr val="tx1"/>
                </a:solidFill>
              </a:rPr>
              <a:t> 2)           </a:t>
            </a:r>
            <a:r>
              <a:rPr lang="en-US" sz="3600" dirty="0" smtClean="0">
                <a:solidFill>
                  <a:schemeClr val="tx1"/>
                </a:solidFill>
              </a:rPr>
              <a:t>; </a:t>
            </a:r>
            <a:r>
              <a:rPr lang="ru-RU" sz="3600" dirty="0" smtClean="0">
                <a:solidFill>
                  <a:schemeClr val="tx1"/>
                </a:solidFill>
              </a:rPr>
              <a:t>3) 69</a:t>
            </a:r>
            <a:r>
              <a:rPr lang="en-US" sz="3600" baseline="-25000" dirty="0" smtClean="0">
                <a:solidFill>
                  <a:schemeClr val="tx1"/>
                </a:solidFill>
              </a:rPr>
              <a:t>16</a:t>
            </a:r>
            <a:r>
              <a:rPr lang="en-US" sz="3600" dirty="0" smtClean="0">
                <a:solidFill>
                  <a:schemeClr val="tx1"/>
                </a:solidFill>
              </a:rPr>
              <a:t>; </a:t>
            </a:r>
            <a:r>
              <a:rPr lang="ru-RU" sz="3600" dirty="0" smtClean="0">
                <a:solidFill>
                  <a:schemeClr val="tx1"/>
                </a:solidFill>
              </a:rPr>
              <a:t>4)  1000001</a:t>
            </a:r>
            <a:r>
              <a:rPr lang="en-US" sz="3600" baseline="-250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35480"/>
            <a:ext cx="8186766" cy="43891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43</a:t>
            </a:r>
            <a:r>
              <a:rPr lang="ru-RU" baseline="-25000" dirty="0" smtClean="0">
                <a:latin typeface="+mj-lt"/>
              </a:rPr>
              <a:t>8 </a:t>
            </a:r>
            <a:r>
              <a:rPr lang="ru-RU" dirty="0" smtClean="0">
                <a:latin typeface="+mj-lt"/>
              </a:rPr>
              <a:t>= 1010110</a:t>
            </a:r>
            <a:r>
              <a:rPr lang="ru-RU" baseline="-250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;  56</a:t>
            </a:r>
            <a:r>
              <a:rPr lang="ru-RU" baseline="-25000" dirty="0" smtClean="0">
                <a:latin typeface="+mj-lt"/>
              </a:rPr>
              <a:t>16</a:t>
            </a:r>
            <a:r>
              <a:rPr lang="ru-RU" dirty="0" smtClean="0">
                <a:latin typeface="+mj-lt"/>
              </a:rPr>
              <a:t> = 100011</a:t>
            </a:r>
            <a:r>
              <a:rPr lang="ru-RU" baseline="-25000" dirty="0" smtClean="0">
                <a:latin typeface="+mj-lt"/>
              </a:rPr>
              <a:t>2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 </a:t>
            </a: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 algn="ctr">
              <a:buNone/>
            </a:pPr>
            <a:endParaRPr lang="ru-RU" dirty="0" smtClean="0">
              <a:latin typeface="+mj-lt"/>
            </a:endParaRPr>
          </a:p>
          <a:p>
            <a:pPr algn="ctr">
              <a:buNone/>
            </a:pPr>
            <a:r>
              <a:rPr lang="ru-RU" sz="4400" dirty="0" smtClean="0">
                <a:latin typeface="+mj-lt"/>
              </a:rPr>
              <a:t>001111001</a:t>
            </a:r>
            <a:r>
              <a:rPr lang="ru-RU" sz="4400" baseline="-25000" dirty="0" smtClean="0">
                <a:latin typeface="+mj-lt"/>
              </a:rPr>
              <a:t>2</a:t>
            </a:r>
            <a:r>
              <a:rPr lang="ru-RU" sz="4400" dirty="0" smtClean="0">
                <a:latin typeface="+mj-lt"/>
              </a:rPr>
              <a:t> = 171</a:t>
            </a:r>
            <a:r>
              <a:rPr lang="ru-RU" sz="4400" baseline="-25000" dirty="0" smtClean="0">
                <a:latin typeface="+mj-lt"/>
              </a:rPr>
              <a:t>8</a:t>
            </a:r>
            <a:endParaRPr lang="ru-RU" sz="4400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015" t="49687" r="44922" b="34375"/>
          <a:stretch>
            <a:fillRect/>
          </a:stretch>
        </p:blipFill>
        <p:spPr bwMode="auto">
          <a:xfrm>
            <a:off x="1500165" y="2500306"/>
            <a:ext cx="21179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1000108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</a:rPr>
              <a:t>171</a:t>
            </a:r>
            <a:r>
              <a:rPr lang="en-US" sz="3600" baseline="-25000" dirty="0" smtClean="0">
                <a:latin typeface="+mj-lt"/>
              </a:rPr>
              <a:t>8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98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</a:rPr>
              <a:t>5.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Определите  значение переменной </a:t>
            </a:r>
            <a:r>
              <a:rPr lang="en-US" sz="2800" dirty="0" smtClean="0">
                <a:solidFill>
                  <a:schemeClr val="tx1"/>
                </a:solidFill>
              </a:rPr>
              <a:t>c </a:t>
            </a:r>
            <a:r>
              <a:rPr lang="ru-RU" sz="2800" dirty="0" smtClean="0">
                <a:solidFill>
                  <a:schemeClr val="tx1"/>
                </a:solidFill>
              </a:rPr>
              <a:t>после выполнения следующего фрагмента программы.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143380"/>
            <a:ext cx="822960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a:=5</a:t>
            </a:r>
          </a:p>
          <a:p>
            <a:pPr>
              <a:buNone/>
            </a:pPr>
            <a:r>
              <a:rPr lang="en-US" dirty="0" smtClean="0"/>
              <a:t>a:=a+6=5+6=11</a:t>
            </a:r>
          </a:p>
          <a:p>
            <a:pPr>
              <a:buNone/>
            </a:pPr>
            <a:r>
              <a:rPr lang="en-US" dirty="0" smtClean="0"/>
              <a:t>b:=-a=-11</a:t>
            </a:r>
          </a:p>
          <a:p>
            <a:pPr>
              <a:buNone/>
            </a:pPr>
            <a:r>
              <a:rPr lang="en-US" dirty="0" smtClean="0"/>
              <a:t>c:=a-2*b=11-2*(-11)=11+22=33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214422"/>
          <a:ext cx="7072363" cy="1828800"/>
        </p:xfrm>
        <a:graphic>
          <a:graphicData uri="http://schemas.openxmlformats.org/drawingml/2006/table">
            <a:tbl>
              <a:tblPr/>
              <a:tblGrid>
                <a:gridCol w="2357234"/>
                <a:gridCol w="1857608"/>
                <a:gridCol w="2857521"/>
              </a:tblGrid>
              <a:tr h="257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Бейсик</a:t>
                      </a: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Паскаль</a:t>
                      </a: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Алгоритмический</a:t>
                      </a: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 = 5 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 = a + 6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b = – a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c = a–2*b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a:=5; 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a:=a+6; 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b:= –a; 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c:=a–2*b;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a:=5 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a:=a+6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b:= –a 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c:=a–2*b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01" marR="61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3286124"/>
            <a:ext cx="82296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 c = –11;  2)  c = 15;  3) c = 27;  4)</a:t>
            </a: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3286124"/>
            <a:ext cx="923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 = 33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7251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A7.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Для какого из указанных значений X истинно высказывание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285992"/>
          <a:ext cx="5286413" cy="3286149"/>
        </p:xfrm>
        <a:graphic>
          <a:graphicData uri="http://schemas.openxmlformats.org/drawingml/2006/table">
            <a:tbl>
              <a:tblPr/>
              <a:tblGrid>
                <a:gridCol w="1053057"/>
                <a:gridCol w="1248523"/>
                <a:gridCol w="2984833"/>
              </a:tblGrid>
              <a:tr h="104194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n-US" sz="3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→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5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5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5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5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3504" y="642918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¬ ((X&gt;2) </a:t>
            </a:r>
            <a:r>
              <a:rPr lang="ru-RU" sz="2400" b="1" dirty="0" smtClean="0">
                <a:latin typeface="Arial"/>
                <a:cs typeface="Arial"/>
              </a:rPr>
              <a:t>→</a:t>
            </a:r>
            <a:r>
              <a:rPr lang="ru-RU" sz="2400" b="1" dirty="0" smtClean="0"/>
              <a:t> (X&gt;3))?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142984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1             2) 2             3) </a:t>
            </a:r>
            <a:r>
              <a:rPr lang="en-US" sz="2400" dirty="0" smtClean="0"/>
              <a:t>               </a:t>
            </a:r>
            <a:r>
              <a:rPr lang="ru-RU" sz="2400" dirty="0" smtClean="0"/>
              <a:t>4)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500306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¬ ((1&gt;2) </a:t>
            </a:r>
            <a:r>
              <a:rPr lang="ru-RU" sz="2400" b="1" dirty="0" smtClean="0">
                <a:latin typeface="Arial"/>
                <a:cs typeface="Arial"/>
              </a:rPr>
              <a:t>→</a:t>
            </a:r>
            <a:r>
              <a:rPr lang="ru-RU" sz="2400" b="1" dirty="0" smtClean="0"/>
              <a:t> (1&gt;3))=0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071810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¬ ((2&gt;2) </a:t>
            </a:r>
            <a:r>
              <a:rPr lang="ru-RU" sz="2400" b="1" dirty="0" smtClean="0">
                <a:latin typeface="Arial"/>
                <a:cs typeface="Arial"/>
              </a:rPr>
              <a:t>→</a:t>
            </a:r>
            <a:r>
              <a:rPr lang="ru-RU" sz="2400" b="1" dirty="0" smtClean="0"/>
              <a:t> (2&gt;3))=0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3571876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¬ ((3&gt;2) </a:t>
            </a:r>
            <a:r>
              <a:rPr lang="ru-RU" sz="2400" b="1" dirty="0" smtClean="0">
                <a:latin typeface="Arial"/>
                <a:cs typeface="Arial"/>
              </a:rPr>
              <a:t>→</a:t>
            </a:r>
            <a:r>
              <a:rPr lang="ru-RU" sz="2400" b="1" dirty="0" smtClean="0"/>
              <a:t> (3&gt;3))=</a:t>
            </a:r>
            <a:r>
              <a:rPr lang="en-US" sz="2400" b="1" dirty="0" smtClean="0"/>
              <a:t>1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4143380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¬ ((4&gt;2) </a:t>
            </a:r>
            <a:r>
              <a:rPr lang="ru-RU" sz="2400" b="1" dirty="0" smtClean="0">
                <a:latin typeface="Arial"/>
                <a:cs typeface="Arial"/>
              </a:rPr>
              <a:t>→</a:t>
            </a:r>
            <a:r>
              <a:rPr lang="ru-RU" sz="2400" b="1" dirty="0" smtClean="0"/>
              <a:t> (4&gt;3))=</a:t>
            </a:r>
            <a:r>
              <a:rPr lang="en-US" sz="2400" b="1" dirty="0" smtClean="0"/>
              <a:t>0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1142984"/>
            <a:ext cx="296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1214422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0715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А8.</a:t>
            </a:r>
            <a:r>
              <a:rPr lang="ru-RU" sz="3200" dirty="0" smtClean="0">
                <a:solidFill>
                  <a:schemeClr val="tx1"/>
                </a:solidFill>
              </a:rPr>
              <a:t> Укажите, какое логическое выражение равносильно выражению  A  /\ ¬ (¬B \/ C)?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286148"/>
          </a:xfrm>
        </p:spPr>
        <p:txBody>
          <a:bodyPr/>
          <a:lstStyle/>
          <a:p>
            <a:pPr marL="1433513" indent="0">
              <a:buNone/>
            </a:pPr>
            <a:r>
              <a:rPr lang="ru-RU" sz="4400" dirty="0" smtClean="0"/>
              <a:t>1)  ¬A \/ ¬B \/ ¬C</a:t>
            </a:r>
          </a:p>
          <a:p>
            <a:pPr marL="1433513" indent="0">
              <a:buNone/>
            </a:pPr>
            <a:r>
              <a:rPr lang="ru-RU" sz="4400" dirty="0" smtClean="0"/>
              <a:t>2)  A /\ ¬B /\ ¬C </a:t>
            </a:r>
          </a:p>
          <a:p>
            <a:pPr marL="1433513" indent="0">
              <a:buNone/>
            </a:pPr>
            <a:r>
              <a:rPr lang="ru-RU" sz="4400" dirty="0" smtClean="0"/>
              <a:t>3)  A /\ B /\ ¬C </a:t>
            </a:r>
          </a:p>
          <a:p>
            <a:pPr marL="1433513" indent="0">
              <a:buNone/>
            </a:pPr>
            <a:r>
              <a:rPr lang="ru-RU" sz="4400" dirty="0" smtClean="0"/>
              <a:t>4)  A /\ ¬B /\ C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3745</Words>
  <Application>Microsoft Office PowerPoint</Application>
  <PresentationFormat>Экран (4:3)</PresentationFormat>
  <Paragraphs>976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Слайд 1</vt:lpstr>
      <vt:lpstr>Слайд 2</vt:lpstr>
      <vt:lpstr>Слайд 3</vt:lpstr>
      <vt:lpstr>А3. Дано: а=D716 , b=3318 . Какое из чисел c, записанных в двоичной системе, отвечает условию a&lt;c&lt;b?  1)  11011001  2)  11011100  3) 11010111  4) </vt:lpstr>
      <vt:lpstr>а=D716= 11010111;  b=3318=11011001</vt:lpstr>
      <vt:lpstr>A4. Чему равна сумма чисел 438 и 5616?  1) 1218 ; 2)           ; 3) 6916; 4)  10000012</vt:lpstr>
      <vt:lpstr>A5. Определите  значение переменной c после выполнения следующего фрагмента программы. </vt:lpstr>
      <vt:lpstr>A7. Для какого из указанных значений X истинно высказывание</vt:lpstr>
      <vt:lpstr>А8. Укажите, какое логическое выражение равносильно выражению  A  /\ ¬ (¬B \/ C)?</vt:lpstr>
      <vt:lpstr>Слайд 10</vt:lpstr>
      <vt:lpstr>Слайд 11</vt:lpstr>
      <vt:lpstr>В итоге</vt:lpstr>
      <vt:lpstr>Укажите, какое логическое выражение равносильно выражению  A  /\ ¬ (¬B \/ C)?</vt:lpstr>
      <vt:lpstr>A9. Символом F обозначено одно из указанных ниже логических выражений от трех аргументов: X, Y, Z.  Дан фрагмент таблицы истинности выражения F:</vt:lpstr>
      <vt:lpstr>A10 . Между четырьмя местными аэропортами: ОКТЯБРЬ, БЕРЕГ, КРАСНЫЙ и СОСНОВО,  ежедневно  выполняются  авиарейсы.  Приведён  фрагмент  расписания перелётов между ними: </vt:lpstr>
      <vt:lpstr>A11. Для  кодирования  букв  А,  Б,  В,  Г  решили  использовать  двухразрядные последовательные  двоичные  числа (от 00  до 11,  соответственно).  Если таким  способом  закодировать  последовательность  символов  БАВГ  и записать результат шестнадцатеричным кодом, то получится</vt:lpstr>
      <vt:lpstr>A12. Цепочка из трех бусин, помеченных латинскими буквами, формируется по   следующему правилу. В конце цепочки стоит одна из бусин A, B, C. На первом месте – одна из бусин B, D, C, которой нет на третьем месте. В середине – одна из бусин А, C, E, B, не стоящая на первом месте. Какая из перечисленных цепочек создана по этому правилу?  1)               2) EAC       3) BCD       4)BCB </vt:lpstr>
      <vt:lpstr>A13.  Для групповых операций с файлами используются маски имен файлов. Маска  представляет  собой  последовательность  букв,  цифр  и  прочих  допустимых  в  именах  файлов  символов,  в  которых  также  могут встречаться следующие символы:  Символ «?» (вопросительный  знак)  означает  ровно  один  произвольный символ.  Символ «*» (звездочка)  означает  любую  последовательность  символов  произвольной  длины,  в  том  числе «*»  может  задавать  и  пустую последовательность.  Определите, какое из указанных имен файлов удовлетворяет маске:  ?hel*lo.c?*.</vt:lpstr>
      <vt:lpstr>А14. Результаты тестирования представлены в таблице: </vt:lpstr>
      <vt:lpstr>A16. В электронной таблице значение формулы =СУММ(B1:B2) равно 5.  Чему равно  значение  ячейки B3,  если  значение  формулы СРЗНАЧ(B1:B3)  равно 3?    1)  8  2)  2  3) 3  4) </vt:lpstr>
      <vt:lpstr>A17. На диаграмме показано количество призеров олимпиады по информатике (И), математике (М), физике (Ф)  в трех городах России.</vt:lpstr>
      <vt:lpstr>Слайд 22</vt:lpstr>
      <vt:lpstr>A17. На диаграмме показано количество призеров олимпиады по информатике (И), математике (М), физике (Ф)  в трех городах России.</vt:lpstr>
      <vt:lpstr>A18. Система  команд  исполнителя  РОБОТ, «живущего»  в  прямоугольном лабиринте на клетчатой плоскости:</vt:lpstr>
      <vt:lpstr>Слайд 25</vt:lpstr>
      <vt:lpstr>Задания В</vt:lpstr>
      <vt:lpstr>В1. Световое табло состоит из лампочек. Каждая лампочка может находиться в одном из трех состояний («включено», «выключено» или «мигает»). Какое наименьшее  количество лампочек должно находиться на табло, чтобы с его помощью можно было передать 18 различных сигналов?</vt:lpstr>
      <vt:lpstr>В3. Укажите через запятую в порядке возрастания  все десятичные числа, не превосходящие 25, запись которых в системе счисления с основанием четыре оканчивается на 11.</vt:lpstr>
      <vt:lpstr>B4. Каково наибольшее целое число X, при котором истинно высказывание   (50&lt;X·X) → (50&gt;(X+1)·(X+1))?</vt:lpstr>
      <vt:lpstr>B5. У исполнителя Калькулятор две команды, которым присвоены номера:   1.   прибавь 3  2.   умножь на 4  Выполняя первую из них, Калькулятор прибавляет к числу на экране 3, а выполняя  вторую, умножает его на 4. Запишите порядок команд в программе получения из числа 3 числа 57, содержащей не более 6 команд, указывая лишь номера команд.   (Например, программа 21211 это программа  умножь на 4, прибавь 3, умножь на 4, прибавь 3, прибавь 3 которая преобразует число 2 в 50)</vt:lpstr>
      <vt:lpstr>B6. Классный руководитель пожаловался директору, что у него в классе появилась компания из 3-х учеников, один из которых всегда говорит правду, другой всегда  лжет, а третий говорит через раз то ложь, то правду. Директор знает, что их зовут Коля, Саша и Миша, но не знает, кто из них правдив, а кто – нет. Однажды все трое прогуляли урок астрономии. Директор знает, что никогда раньше никто из них не прогуливал астрономию. Он вызвал всех троих в кабинет и поговорил с мальчиками. Коля сказал: "Я всегда прогуливаю астрономию. Не верьте тому, что скажет Саша". Саша сказал: "Это был мой первый прогул этого предмета". Миша сказал: "Все, что говорит Коля, –правда". Директор понял, кто из них кто. Расположите первые буквы имен мальчиков в порядке: "говорит всегда правду", "всегда лжет", "говорит правду через раз". (Пример: если бы имена мальчиков были Рома, Толя и Вася, ответ мог бы быть: РТВ)</vt:lpstr>
      <vt:lpstr>B7. Скорость передачи данных через ADSL-соединение равна 128000 бит/c. Через данное соединение передают файл размером 625 Кбайт. Определите время передачи файла в секундах.</vt:lpstr>
      <vt:lpstr>B8. Строки (цепочки символов латинских букв) создаются по следующему правилу. Первая строка состоит из одного символа – латинской буквы «А». Каждая из последующих цепочек создается такими действиями: в очередную строку сначала записывается буква, чей порядковый номер в алфавите соответствует номеру строки (на i-м шаге пишется «i»-я буква алфавита), к ней справа дважды подряд приписывается предыдущая строка.  Вот первые 4 строки, созданные по этому правилу:  (1) A  (2) BAA  (3) CBAABAA  (4) DCBAABAACBAABAA   Латинский алфавит (для справки):  ABCDEFGHIJKLMNOPQRSTUVWXYZ   Запишите семь символов подряд, стоящие в восьмой строке со 126-го по 132-е место (считая слева направо).</vt:lpstr>
      <vt:lpstr>Слайд 34</vt:lpstr>
      <vt:lpstr>Количество букв можно вычислить по формуле Ni = 2Ni-1 + 1</vt:lpstr>
      <vt:lpstr>Слайд 36</vt:lpstr>
      <vt:lpstr>B9. Петя записал IP-адрес школьного сервера на листке бумаги и положил его в карман куртки. Петина мама случайно постирала куртку вместе с запиской. После стирки Петя обнаружил в кармане четыре обрывка с фрагментами IP-адреса. Эти фрагменты обозначены буквами А, Б, В и Г. Восстановите IP-адрес. В ответе укажите последовательность букв, обозначающих фрагменты, в порядке, соответствующем IP-адресу. </vt:lpstr>
      <vt:lpstr>Слайд 38</vt:lpstr>
      <vt:lpstr>B10. В таблице приведены запросы к поисковому серверу. Расположите номера запросов в порядке возрастания количества страниц, которые найдет поисковый сервер по  каждому запросу.   Для обозначения логической операции “ИЛИ” в запросе используется символ |, а для логической операции “И” – &amp;.   1  принтеры &amp; сканеры &amp; продажа    2  принтеры &amp; продажа     3  принтеры | продажа     4  принтеры | сканеры | продажа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Admin</cp:lastModifiedBy>
  <cp:revision>1</cp:revision>
  <dcterms:created xsi:type="dcterms:W3CDTF">2009-11-14T13:35:34Z</dcterms:created>
  <dcterms:modified xsi:type="dcterms:W3CDTF">2011-09-06T04:48:29Z</dcterms:modified>
</cp:coreProperties>
</file>